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drawings/drawing2.xml" ContentType="application/vnd.openxmlformats-officedocument.drawingml.chartshapes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drawings/drawing3.xml" ContentType="application/vnd.openxmlformats-officedocument.drawingml.chartshapes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85" autoAdjust="0"/>
    <p:restoredTop sz="94660"/>
  </p:normalViewPr>
  <p:slideViewPr>
    <p:cSldViewPr snapToGrid="0">
      <p:cViewPr varScale="1">
        <p:scale>
          <a:sx n="85" d="100"/>
          <a:sy n="85" d="100"/>
        </p:scale>
        <p:origin x="54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Mech%20Eng\Documents\My%20Documents_HASEE\solar%20pump%20design%20functions.xlsx" TargetMode="Externa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chartUserShapes" Target="../drawings/drawing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Mech%20Eng\Documents\My%20Documents_HASEE\solar%20pump%20design%20functions.xlsx" TargetMode="External"/><Relationship Id="rId2" Type="http://schemas.microsoft.com/office/2011/relationships/chartColorStyle" Target="colors2.xml"/><Relationship Id="rId1" Type="http://schemas.microsoft.com/office/2011/relationships/chartStyle" Target="style2.xml"/><Relationship Id="rId4" Type="http://schemas.openxmlformats.org/officeDocument/2006/relationships/chartUserShapes" Target="../drawings/drawing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Mech%20Eng\Documents\My%20Documents_HASEE\solar%20pump%20design%20functions.xlsx" TargetMode="External"/><Relationship Id="rId2" Type="http://schemas.microsoft.com/office/2011/relationships/chartColorStyle" Target="colors3.xml"/><Relationship Id="rId1" Type="http://schemas.microsoft.com/office/2011/relationships/chartStyle" Target="style3.xml"/><Relationship Id="rId4" Type="http://schemas.openxmlformats.org/officeDocument/2006/relationships/chartUserShapes" Target="../drawings/drawing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Mech%20Eng\Documents\My%20Documents_HASEE\Icollector_LORENZ%20PUMP.xlsx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Mech%20Eng\Documents\My%20Documents_HASEE\Icollector_LORENZ%20PUMP.xlsx" TargetMode="External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Mech%20Eng\Documents\My%20Documents_HASEE\cost%20of%20pumping.xlsx" TargetMode="External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Mech%20Eng\Documents\My%20Documents_HASEE\cost%20of%20pumping.xlsx" TargetMode="External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smoothMarker"/>
        <c:varyColors val="0"/>
        <c:ser>
          <c:idx val="0"/>
          <c:order val="0"/>
          <c:tx>
            <c:strRef>
              <c:f>Sheet1!$Y$107</c:f>
              <c:strCache>
                <c:ptCount val="1"/>
                <c:pt idx="0">
                  <c:v>H-Q 2 kW</c:v>
                </c:pt>
              </c:strCache>
            </c:strRef>
          </c:tx>
          <c:spPr>
            <a:ln w="12700" cap="rnd">
              <a:solidFill>
                <a:schemeClr val="tx1"/>
              </a:solidFill>
              <a:prstDash val="dash"/>
              <a:round/>
            </a:ln>
            <a:effectLst/>
          </c:spPr>
          <c:marker>
            <c:symbol val="none"/>
          </c:marker>
          <c:xVal>
            <c:numRef>
              <c:f>Sheet1!$X$108:$X$121</c:f>
              <c:numCache>
                <c:formatCode>General</c:formatCode>
                <c:ptCount val="14"/>
                <c:pt idx="0">
                  <c:v>0</c:v>
                </c:pt>
                <c:pt idx="1">
                  <c:v>5</c:v>
                </c:pt>
                <c:pt idx="2">
                  <c:v>10</c:v>
                </c:pt>
                <c:pt idx="3">
                  <c:v>15</c:v>
                </c:pt>
                <c:pt idx="4">
                  <c:v>20</c:v>
                </c:pt>
                <c:pt idx="5">
                  <c:v>25</c:v>
                </c:pt>
                <c:pt idx="6">
                  <c:v>30</c:v>
                </c:pt>
                <c:pt idx="7">
                  <c:v>35</c:v>
                </c:pt>
                <c:pt idx="8">
                  <c:v>40</c:v>
                </c:pt>
                <c:pt idx="9">
                  <c:v>45</c:v>
                </c:pt>
                <c:pt idx="10">
                  <c:v>50</c:v>
                </c:pt>
                <c:pt idx="11">
                  <c:v>55</c:v>
                </c:pt>
                <c:pt idx="12">
                  <c:v>60</c:v>
                </c:pt>
                <c:pt idx="13">
                  <c:v>65</c:v>
                </c:pt>
              </c:numCache>
            </c:numRef>
          </c:xVal>
          <c:yVal>
            <c:numRef>
              <c:f>Sheet1!$Y$108:$Y$121</c:f>
              <c:numCache>
                <c:formatCode>General</c:formatCode>
                <c:ptCount val="14"/>
                <c:pt idx="0">
                  <c:v>40</c:v>
                </c:pt>
                <c:pt idx="1">
                  <c:v>35</c:v>
                </c:pt>
                <c:pt idx="2">
                  <c:v>30</c:v>
                </c:pt>
                <c:pt idx="3">
                  <c:v>25</c:v>
                </c:pt>
                <c:pt idx="4">
                  <c:v>20</c:v>
                </c:pt>
                <c:pt idx="5">
                  <c:v>15</c:v>
                </c:pt>
                <c:pt idx="6">
                  <c:v>10</c:v>
                </c:pt>
                <c:pt idx="7">
                  <c:v>5</c:v>
                </c:pt>
                <c:pt idx="8">
                  <c:v>0</c:v>
                </c:pt>
                <c:pt idx="9">
                  <c:v>-5</c:v>
                </c:pt>
                <c:pt idx="10">
                  <c:v>-10</c:v>
                </c:pt>
                <c:pt idx="11">
                  <c:v>-15</c:v>
                </c:pt>
                <c:pt idx="12">
                  <c:v>-20</c:v>
                </c:pt>
                <c:pt idx="13">
                  <c:v>-25</c:v>
                </c:pt>
              </c:numCache>
            </c:numRef>
          </c:yVal>
          <c:smooth val="1"/>
        </c:ser>
        <c:ser>
          <c:idx val="1"/>
          <c:order val="1"/>
          <c:tx>
            <c:strRef>
              <c:f>Sheet1!$Z$107</c:f>
              <c:strCache>
                <c:ptCount val="1"/>
                <c:pt idx="0">
                  <c:v>H-Q 3.4 kW</c:v>
                </c:pt>
              </c:strCache>
            </c:strRef>
          </c:tx>
          <c:spPr>
            <a:ln w="12700" cap="rnd">
              <a:solidFill>
                <a:schemeClr val="tx1"/>
              </a:solidFill>
              <a:round/>
            </a:ln>
            <a:effectLst/>
          </c:spPr>
          <c:marker>
            <c:symbol val="none"/>
          </c:marker>
          <c:xVal>
            <c:numRef>
              <c:f>Sheet1!$X$108:$X$121</c:f>
              <c:numCache>
                <c:formatCode>General</c:formatCode>
                <c:ptCount val="14"/>
                <c:pt idx="0">
                  <c:v>0</c:v>
                </c:pt>
                <c:pt idx="1">
                  <c:v>5</c:v>
                </c:pt>
                <c:pt idx="2">
                  <c:v>10</c:v>
                </c:pt>
                <c:pt idx="3">
                  <c:v>15</c:v>
                </c:pt>
                <c:pt idx="4">
                  <c:v>20</c:v>
                </c:pt>
                <c:pt idx="5">
                  <c:v>25</c:v>
                </c:pt>
                <c:pt idx="6">
                  <c:v>30</c:v>
                </c:pt>
                <c:pt idx="7">
                  <c:v>35</c:v>
                </c:pt>
                <c:pt idx="8">
                  <c:v>40</c:v>
                </c:pt>
                <c:pt idx="9">
                  <c:v>45</c:v>
                </c:pt>
                <c:pt idx="10">
                  <c:v>50</c:v>
                </c:pt>
                <c:pt idx="11">
                  <c:v>55</c:v>
                </c:pt>
                <c:pt idx="12">
                  <c:v>60</c:v>
                </c:pt>
                <c:pt idx="13">
                  <c:v>65</c:v>
                </c:pt>
              </c:numCache>
            </c:numRef>
          </c:xVal>
          <c:yVal>
            <c:numRef>
              <c:f>Sheet1!$Z$108:$Z$121</c:f>
              <c:numCache>
                <c:formatCode>General</c:formatCode>
                <c:ptCount val="14"/>
                <c:pt idx="0">
                  <c:v>59.63</c:v>
                </c:pt>
                <c:pt idx="1">
                  <c:v>54.292000000000002</c:v>
                </c:pt>
                <c:pt idx="2">
                  <c:v>48.634</c:v>
                </c:pt>
                <c:pt idx="3">
                  <c:v>42.656000000000006</c:v>
                </c:pt>
                <c:pt idx="4">
                  <c:v>36.357999999999997</c:v>
                </c:pt>
                <c:pt idx="5">
                  <c:v>29.740000000000002</c:v>
                </c:pt>
                <c:pt idx="6">
                  <c:v>22.802</c:v>
                </c:pt>
                <c:pt idx="7">
                  <c:v>15.544</c:v>
                </c:pt>
                <c:pt idx="8">
                  <c:v>7.9659999999999958</c:v>
                </c:pt>
                <c:pt idx="9">
                  <c:v>6.799999999999784E-2</c:v>
                </c:pt>
                <c:pt idx="10">
                  <c:v>-8.1499999999999986</c:v>
                </c:pt>
                <c:pt idx="11">
                  <c:v>-16.688000000000002</c:v>
                </c:pt>
                <c:pt idx="12">
                  <c:v>-25.546000000000003</c:v>
                </c:pt>
                <c:pt idx="13">
                  <c:v>-34.724000000000004</c:v>
                </c:pt>
              </c:numCache>
            </c:numRef>
          </c:yVal>
          <c:smooth val="1"/>
        </c:ser>
        <c:ser>
          <c:idx val="2"/>
          <c:order val="2"/>
          <c:tx>
            <c:strRef>
              <c:f>Sheet1!$AA$107</c:f>
              <c:strCache>
                <c:ptCount val="1"/>
                <c:pt idx="0">
                  <c:v>H-Q 5.2 kW</c:v>
                </c:pt>
              </c:strCache>
            </c:strRef>
          </c:tx>
          <c:spPr>
            <a:ln w="12700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xVal>
            <c:numRef>
              <c:f>Sheet1!$X$108:$X$121</c:f>
              <c:numCache>
                <c:formatCode>General</c:formatCode>
                <c:ptCount val="14"/>
                <c:pt idx="0">
                  <c:v>0</c:v>
                </c:pt>
                <c:pt idx="1">
                  <c:v>5</c:v>
                </c:pt>
                <c:pt idx="2">
                  <c:v>10</c:v>
                </c:pt>
                <c:pt idx="3">
                  <c:v>15</c:v>
                </c:pt>
                <c:pt idx="4">
                  <c:v>20</c:v>
                </c:pt>
                <c:pt idx="5">
                  <c:v>25</c:v>
                </c:pt>
                <c:pt idx="6">
                  <c:v>30</c:v>
                </c:pt>
                <c:pt idx="7">
                  <c:v>35</c:v>
                </c:pt>
                <c:pt idx="8">
                  <c:v>40</c:v>
                </c:pt>
                <c:pt idx="9">
                  <c:v>45</c:v>
                </c:pt>
                <c:pt idx="10">
                  <c:v>50</c:v>
                </c:pt>
                <c:pt idx="11">
                  <c:v>55</c:v>
                </c:pt>
                <c:pt idx="12">
                  <c:v>60</c:v>
                </c:pt>
                <c:pt idx="13">
                  <c:v>65</c:v>
                </c:pt>
              </c:numCache>
            </c:numRef>
          </c:xVal>
          <c:yVal>
            <c:numRef>
              <c:f>Sheet1!$AA$108:$AA$121</c:f>
              <c:numCache>
                <c:formatCode>General</c:formatCode>
                <c:ptCount val="14"/>
                <c:pt idx="0">
                  <c:v>79.900000000000006</c:v>
                </c:pt>
                <c:pt idx="1">
                  <c:v>73.342500000000001</c:v>
                </c:pt>
                <c:pt idx="2">
                  <c:v>66.73</c:v>
                </c:pt>
                <c:pt idx="3">
                  <c:v>60.0625</c:v>
                </c:pt>
                <c:pt idx="4">
                  <c:v>53.34</c:v>
                </c:pt>
                <c:pt idx="5">
                  <c:v>46.562500000000007</c:v>
                </c:pt>
                <c:pt idx="6">
                  <c:v>39.730000000000004</c:v>
                </c:pt>
                <c:pt idx="7">
                  <c:v>32.842500000000001</c:v>
                </c:pt>
                <c:pt idx="8">
                  <c:v>25.900000000000002</c:v>
                </c:pt>
                <c:pt idx="9">
                  <c:v>18.902500000000003</c:v>
                </c:pt>
                <c:pt idx="10">
                  <c:v>11.850000000000009</c:v>
                </c:pt>
                <c:pt idx="11">
                  <c:v>4.7425000000000068</c:v>
                </c:pt>
                <c:pt idx="12">
                  <c:v>-2.4199999999999942</c:v>
                </c:pt>
                <c:pt idx="13">
                  <c:v>-9.6374999999999957</c:v>
                </c:pt>
              </c:numCache>
            </c:numRef>
          </c:yVal>
          <c:smooth val="1"/>
        </c:ser>
        <c:ser>
          <c:idx val="3"/>
          <c:order val="3"/>
          <c:tx>
            <c:strRef>
              <c:f>Sheet1!$AB$107</c:f>
              <c:strCache>
                <c:ptCount val="1"/>
                <c:pt idx="0">
                  <c:v>H-Q 7 kW</c:v>
                </c:pt>
              </c:strCache>
            </c:strRef>
          </c:tx>
          <c:spPr>
            <a:ln w="12700" cap="rnd">
              <a:solidFill>
                <a:schemeClr val="accent4"/>
              </a:solidFill>
              <a:round/>
            </a:ln>
            <a:effectLst/>
          </c:spPr>
          <c:marker>
            <c:symbol val="none"/>
          </c:marker>
          <c:xVal>
            <c:numRef>
              <c:f>Sheet1!$X$108:$X$121</c:f>
              <c:numCache>
                <c:formatCode>General</c:formatCode>
                <c:ptCount val="14"/>
                <c:pt idx="0">
                  <c:v>0</c:v>
                </c:pt>
                <c:pt idx="1">
                  <c:v>5</c:v>
                </c:pt>
                <c:pt idx="2">
                  <c:v>10</c:v>
                </c:pt>
                <c:pt idx="3">
                  <c:v>15</c:v>
                </c:pt>
                <c:pt idx="4">
                  <c:v>20</c:v>
                </c:pt>
                <c:pt idx="5">
                  <c:v>25</c:v>
                </c:pt>
                <c:pt idx="6">
                  <c:v>30</c:v>
                </c:pt>
                <c:pt idx="7">
                  <c:v>35</c:v>
                </c:pt>
                <c:pt idx="8">
                  <c:v>40</c:v>
                </c:pt>
                <c:pt idx="9">
                  <c:v>45</c:v>
                </c:pt>
                <c:pt idx="10">
                  <c:v>50</c:v>
                </c:pt>
                <c:pt idx="11">
                  <c:v>55</c:v>
                </c:pt>
                <c:pt idx="12">
                  <c:v>60</c:v>
                </c:pt>
                <c:pt idx="13">
                  <c:v>65</c:v>
                </c:pt>
              </c:numCache>
            </c:numRef>
          </c:xVal>
          <c:yVal>
            <c:numRef>
              <c:f>Sheet1!$AB$108:$AB$121</c:f>
              <c:numCache>
                <c:formatCode>General</c:formatCode>
                <c:ptCount val="14"/>
                <c:pt idx="0">
                  <c:v>99.2</c:v>
                </c:pt>
                <c:pt idx="1">
                  <c:v>91.42</c:v>
                </c:pt>
                <c:pt idx="2">
                  <c:v>83.7</c:v>
                </c:pt>
                <c:pt idx="3">
                  <c:v>76.040000000000006</c:v>
                </c:pt>
                <c:pt idx="4">
                  <c:v>68.440000000000012</c:v>
                </c:pt>
                <c:pt idx="5">
                  <c:v>60.9</c:v>
                </c:pt>
                <c:pt idx="6">
                  <c:v>53.42</c:v>
                </c:pt>
                <c:pt idx="7">
                  <c:v>46</c:v>
                </c:pt>
                <c:pt idx="8">
                  <c:v>38.64</c:v>
                </c:pt>
                <c:pt idx="9">
                  <c:v>31.339999999999996</c:v>
                </c:pt>
                <c:pt idx="10">
                  <c:v>24.099999999999994</c:v>
                </c:pt>
                <c:pt idx="11">
                  <c:v>16.920000000000005</c:v>
                </c:pt>
                <c:pt idx="12">
                  <c:v>9.8000000000000043</c:v>
                </c:pt>
                <c:pt idx="13">
                  <c:v>2.7400000000000011</c:v>
                </c:pt>
              </c:numCache>
            </c:numRef>
          </c:yVal>
          <c:smooth val="1"/>
        </c:ser>
        <c:ser>
          <c:idx val="4"/>
          <c:order val="4"/>
          <c:tx>
            <c:strRef>
              <c:f>Sheet1!$AC$107</c:f>
              <c:strCache>
                <c:ptCount val="1"/>
                <c:pt idx="0">
                  <c:v>H-Q 9 kW</c:v>
                </c:pt>
              </c:strCache>
            </c:strRef>
          </c:tx>
          <c:spPr>
            <a:ln w="12700" cap="rnd">
              <a:solidFill>
                <a:schemeClr val="accent5"/>
              </a:solidFill>
              <a:round/>
            </a:ln>
            <a:effectLst/>
          </c:spPr>
          <c:marker>
            <c:symbol val="none"/>
          </c:marker>
          <c:xVal>
            <c:numRef>
              <c:f>Sheet1!$X$108:$X$121</c:f>
              <c:numCache>
                <c:formatCode>General</c:formatCode>
                <c:ptCount val="14"/>
                <c:pt idx="0">
                  <c:v>0</c:v>
                </c:pt>
                <c:pt idx="1">
                  <c:v>5</c:v>
                </c:pt>
                <c:pt idx="2">
                  <c:v>10</c:v>
                </c:pt>
                <c:pt idx="3">
                  <c:v>15</c:v>
                </c:pt>
                <c:pt idx="4">
                  <c:v>20</c:v>
                </c:pt>
                <c:pt idx="5">
                  <c:v>25</c:v>
                </c:pt>
                <c:pt idx="6">
                  <c:v>30</c:v>
                </c:pt>
                <c:pt idx="7">
                  <c:v>35</c:v>
                </c:pt>
                <c:pt idx="8">
                  <c:v>40</c:v>
                </c:pt>
                <c:pt idx="9">
                  <c:v>45</c:v>
                </c:pt>
                <c:pt idx="10">
                  <c:v>50</c:v>
                </c:pt>
                <c:pt idx="11">
                  <c:v>55</c:v>
                </c:pt>
                <c:pt idx="12">
                  <c:v>60</c:v>
                </c:pt>
                <c:pt idx="13">
                  <c:v>65</c:v>
                </c:pt>
              </c:numCache>
            </c:numRef>
          </c:xVal>
          <c:yVal>
            <c:numRef>
              <c:f>Sheet1!$AC$108:$AC$121</c:f>
              <c:numCache>
                <c:formatCode>General</c:formatCode>
                <c:ptCount val="14"/>
                <c:pt idx="0">
                  <c:v>115.2</c:v>
                </c:pt>
                <c:pt idx="1">
                  <c:v>107.77250000000001</c:v>
                </c:pt>
                <c:pt idx="2">
                  <c:v>100.21000000000001</c:v>
                </c:pt>
                <c:pt idx="3">
                  <c:v>92.512500000000003</c:v>
                </c:pt>
                <c:pt idx="4">
                  <c:v>84.68</c:v>
                </c:pt>
                <c:pt idx="5">
                  <c:v>76.712500000000006</c:v>
                </c:pt>
                <c:pt idx="6">
                  <c:v>68.61</c:v>
                </c:pt>
                <c:pt idx="7">
                  <c:v>60.372500000000009</c:v>
                </c:pt>
                <c:pt idx="8">
                  <c:v>52.000000000000007</c:v>
                </c:pt>
                <c:pt idx="9">
                  <c:v>43.492500000000007</c:v>
                </c:pt>
                <c:pt idx="10">
                  <c:v>34.850000000000009</c:v>
                </c:pt>
                <c:pt idx="11">
                  <c:v>26.072500000000009</c:v>
                </c:pt>
                <c:pt idx="12">
                  <c:v>17.160000000000011</c:v>
                </c:pt>
                <c:pt idx="13">
                  <c:v>8.1125000000000096</c:v>
                </c:pt>
              </c:numCache>
            </c:numRef>
          </c:yVal>
          <c:smooth val="1"/>
        </c:ser>
        <c:ser>
          <c:idx val="5"/>
          <c:order val="5"/>
          <c:tx>
            <c:strRef>
              <c:f>Sheet1!$AD$107</c:f>
              <c:strCache>
                <c:ptCount val="1"/>
                <c:pt idx="0">
                  <c:v>H-Q 11 kW</c:v>
                </c:pt>
              </c:strCache>
            </c:strRef>
          </c:tx>
          <c:spPr>
            <a:ln w="12700" cap="rnd">
              <a:solidFill>
                <a:schemeClr val="accent6"/>
              </a:solidFill>
              <a:round/>
            </a:ln>
            <a:effectLst/>
          </c:spPr>
          <c:marker>
            <c:symbol val="none"/>
          </c:marker>
          <c:xVal>
            <c:numRef>
              <c:f>Sheet1!$X$108:$X$121</c:f>
              <c:numCache>
                <c:formatCode>General</c:formatCode>
                <c:ptCount val="14"/>
                <c:pt idx="0">
                  <c:v>0</c:v>
                </c:pt>
                <c:pt idx="1">
                  <c:v>5</c:v>
                </c:pt>
                <c:pt idx="2">
                  <c:v>10</c:v>
                </c:pt>
                <c:pt idx="3">
                  <c:v>15</c:v>
                </c:pt>
                <c:pt idx="4">
                  <c:v>20</c:v>
                </c:pt>
                <c:pt idx="5">
                  <c:v>25</c:v>
                </c:pt>
                <c:pt idx="6">
                  <c:v>30</c:v>
                </c:pt>
                <c:pt idx="7">
                  <c:v>35</c:v>
                </c:pt>
                <c:pt idx="8">
                  <c:v>40</c:v>
                </c:pt>
                <c:pt idx="9">
                  <c:v>45</c:v>
                </c:pt>
                <c:pt idx="10">
                  <c:v>50</c:v>
                </c:pt>
                <c:pt idx="11">
                  <c:v>55</c:v>
                </c:pt>
                <c:pt idx="12">
                  <c:v>60</c:v>
                </c:pt>
                <c:pt idx="13">
                  <c:v>65</c:v>
                </c:pt>
              </c:numCache>
            </c:numRef>
          </c:xVal>
          <c:yVal>
            <c:numRef>
              <c:f>Sheet1!$AD$108:$AD$121</c:f>
              <c:numCache>
                <c:formatCode>General</c:formatCode>
                <c:ptCount val="14"/>
                <c:pt idx="0">
                  <c:v>146.5</c:v>
                </c:pt>
                <c:pt idx="1">
                  <c:v>136.04499999999999</c:v>
                </c:pt>
                <c:pt idx="2">
                  <c:v>125.66999999999999</c:v>
                </c:pt>
                <c:pt idx="3">
                  <c:v>115.375</c:v>
                </c:pt>
                <c:pt idx="4">
                  <c:v>105.16</c:v>
                </c:pt>
                <c:pt idx="5">
                  <c:v>95.024999999999991</c:v>
                </c:pt>
                <c:pt idx="6">
                  <c:v>84.97</c:v>
                </c:pt>
                <c:pt idx="7">
                  <c:v>74.99499999999999</c:v>
                </c:pt>
                <c:pt idx="8">
                  <c:v>65.099999999999994</c:v>
                </c:pt>
                <c:pt idx="9">
                  <c:v>55.284999999999989</c:v>
                </c:pt>
                <c:pt idx="10">
                  <c:v>45.549999999999983</c:v>
                </c:pt>
                <c:pt idx="11">
                  <c:v>35.894999999999996</c:v>
                </c:pt>
                <c:pt idx="12">
                  <c:v>26.31999999999999</c:v>
                </c:pt>
                <c:pt idx="13">
                  <c:v>16.824999999999999</c:v>
                </c:pt>
              </c:numCache>
            </c:numRef>
          </c:yVal>
          <c:smooth val="1"/>
        </c:ser>
        <c:ser>
          <c:idx val="6"/>
          <c:order val="6"/>
          <c:tx>
            <c:strRef>
              <c:f>Sheet1!$AE$107</c:f>
              <c:strCache>
                <c:ptCount val="1"/>
                <c:pt idx="0">
                  <c:v>H-Q 13 kW</c:v>
                </c:pt>
              </c:strCache>
            </c:strRef>
          </c:tx>
          <c:spPr>
            <a:ln w="12700" cap="rnd">
              <a:solidFill>
                <a:schemeClr val="accent1">
                  <a:lumMod val="60000"/>
                </a:schemeClr>
              </a:solidFill>
              <a:round/>
            </a:ln>
            <a:effectLst/>
          </c:spPr>
          <c:marker>
            <c:symbol val="none"/>
          </c:marker>
          <c:xVal>
            <c:numRef>
              <c:f>Sheet1!$X$108:$X$121</c:f>
              <c:numCache>
                <c:formatCode>General</c:formatCode>
                <c:ptCount val="14"/>
                <c:pt idx="0">
                  <c:v>0</c:v>
                </c:pt>
                <c:pt idx="1">
                  <c:v>5</c:v>
                </c:pt>
                <c:pt idx="2">
                  <c:v>10</c:v>
                </c:pt>
                <c:pt idx="3">
                  <c:v>15</c:v>
                </c:pt>
                <c:pt idx="4">
                  <c:v>20</c:v>
                </c:pt>
                <c:pt idx="5">
                  <c:v>25</c:v>
                </c:pt>
                <c:pt idx="6">
                  <c:v>30</c:v>
                </c:pt>
                <c:pt idx="7">
                  <c:v>35</c:v>
                </c:pt>
                <c:pt idx="8">
                  <c:v>40</c:v>
                </c:pt>
                <c:pt idx="9">
                  <c:v>45</c:v>
                </c:pt>
                <c:pt idx="10">
                  <c:v>50</c:v>
                </c:pt>
                <c:pt idx="11">
                  <c:v>55</c:v>
                </c:pt>
                <c:pt idx="12">
                  <c:v>60</c:v>
                </c:pt>
                <c:pt idx="13">
                  <c:v>65</c:v>
                </c:pt>
              </c:numCache>
            </c:numRef>
          </c:xVal>
          <c:yVal>
            <c:numRef>
              <c:f>Sheet1!$AE$108:$AE$121</c:f>
              <c:numCache>
                <c:formatCode>General</c:formatCode>
                <c:ptCount val="14"/>
                <c:pt idx="0">
                  <c:v>160.4</c:v>
                </c:pt>
                <c:pt idx="1">
                  <c:v>151.28</c:v>
                </c:pt>
                <c:pt idx="2">
                  <c:v>141.91</c:v>
                </c:pt>
                <c:pt idx="3">
                  <c:v>132.29000000000002</c:v>
                </c:pt>
                <c:pt idx="4">
                  <c:v>122.42000000000002</c:v>
                </c:pt>
                <c:pt idx="5">
                  <c:v>112.30000000000001</c:v>
                </c:pt>
                <c:pt idx="6">
                  <c:v>101.93</c:v>
                </c:pt>
                <c:pt idx="7">
                  <c:v>91.31</c:v>
                </c:pt>
                <c:pt idx="8">
                  <c:v>80.440000000000012</c:v>
                </c:pt>
                <c:pt idx="9">
                  <c:v>69.320000000000007</c:v>
                </c:pt>
                <c:pt idx="10">
                  <c:v>57.95</c:v>
                </c:pt>
                <c:pt idx="11">
                  <c:v>46.330000000000013</c:v>
                </c:pt>
                <c:pt idx="12">
                  <c:v>34.460000000000008</c:v>
                </c:pt>
                <c:pt idx="13">
                  <c:v>22.340000000000003</c:v>
                </c:pt>
              </c:numCache>
            </c:numRef>
          </c:yVal>
          <c:smooth val="1"/>
        </c:ser>
        <c:ser>
          <c:idx val="7"/>
          <c:order val="7"/>
          <c:tx>
            <c:strRef>
              <c:f>Sheet1!$AF$107</c:f>
              <c:strCache>
                <c:ptCount val="1"/>
                <c:pt idx="0">
                  <c:v>H-Q 15 kW</c:v>
                </c:pt>
              </c:strCache>
            </c:strRef>
          </c:tx>
          <c:spPr>
            <a:ln w="12700" cap="rnd">
              <a:solidFill>
                <a:schemeClr val="accent2">
                  <a:lumMod val="60000"/>
                </a:schemeClr>
              </a:solidFill>
              <a:round/>
            </a:ln>
            <a:effectLst/>
          </c:spPr>
          <c:marker>
            <c:symbol val="none"/>
          </c:marker>
          <c:xVal>
            <c:numRef>
              <c:f>Sheet1!$X$108:$X$121</c:f>
              <c:numCache>
                <c:formatCode>General</c:formatCode>
                <c:ptCount val="14"/>
                <c:pt idx="0">
                  <c:v>0</c:v>
                </c:pt>
                <c:pt idx="1">
                  <c:v>5</c:v>
                </c:pt>
                <c:pt idx="2">
                  <c:v>10</c:v>
                </c:pt>
                <c:pt idx="3">
                  <c:v>15</c:v>
                </c:pt>
                <c:pt idx="4">
                  <c:v>20</c:v>
                </c:pt>
                <c:pt idx="5">
                  <c:v>25</c:v>
                </c:pt>
                <c:pt idx="6">
                  <c:v>30</c:v>
                </c:pt>
                <c:pt idx="7">
                  <c:v>35</c:v>
                </c:pt>
                <c:pt idx="8">
                  <c:v>40</c:v>
                </c:pt>
                <c:pt idx="9">
                  <c:v>45</c:v>
                </c:pt>
                <c:pt idx="10">
                  <c:v>50</c:v>
                </c:pt>
                <c:pt idx="11">
                  <c:v>55</c:v>
                </c:pt>
                <c:pt idx="12">
                  <c:v>60</c:v>
                </c:pt>
                <c:pt idx="13">
                  <c:v>65</c:v>
                </c:pt>
              </c:numCache>
            </c:numRef>
          </c:xVal>
          <c:yVal>
            <c:numRef>
              <c:f>Sheet1!$AF$108:$AF$121</c:f>
              <c:numCache>
                <c:formatCode>General</c:formatCode>
                <c:ptCount val="14"/>
                <c:pt idx="0">
                  <c:v>223.6</c:v>
                </c:pt>
                <c:pt idx="1">
                  <c:v>208.28</c:v>
                </c:pt>
                <c:pt idx="2">
                  <c:v>192.95999999999998</c:v>
                </c:pt>
                <c:pt idx="3">
                  <c:v>177.64</c:v>
                </c:pt>
                <c:pt idx="4">
                  <c:v>162.32</c:v>
                </c:pt>
                <c:pt idx="5">
                  <c:v>147</c:v>
                </c:pt>
                <c:pt idx="6">
                  <c:v>131.68</c:v>
                </c:pt>
                <c:pt idx="7">
                  <c:v>116.35999999999999</c:v>
                </c:pt>
                <c:pt idx="8">
                  <c:v>101.03999999999999</c:v>
                </c:pt>
                <c:pt idx="9">
                  <c:v>85.72</c:v>
                </c:pt>
                <c:pt idx="10">
                  <c:v>70.400000000000006</c:v>
                </c:pt>
                <c:pt idx="11">
                  <c:v>55.079999999999984</c:v>
                </c:pt>
                <c:pt idx="12">
                  <c:v>39.759999999999991</c:v>
                </c:pt>
                <c:pt idx="13">
                  <c:v>24.439999999999998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37349904"/>
        <c:axId val="537353824"/>
      </c:scatterChart>
      <c:valAx>
        <c:axId val="537349904"/>
        <c:scaling>
          <c:orientation val="minMax"/>
          <c:max val="6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b="1"/>
                  <a:t>Flow Q [m3/hr]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1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37353824"/>
        <c:crosses val="autoZero"/>
        <c:crossBetween val="midCat"/>
      </c:valAx>
      <c:valAx>
        <c:axId val="537353824"/>
        <c:scaling>
          <c:orientation val="minMax"/>
          <c:max val="250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b="1" dirty="0" smtClean="0"/>
                  <a:t>Pump Head </a:t>
                </a:r>
                <a:r>
                  <a:rPr lang="en-GB" b="1" dirty="0"/>
                  <a:t>[m]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1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37349904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solidFill>
        <a:schemeClr val="accent1"/>
      </a:solidFill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  <c:userShapes r:id="rId4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lineMarker"/>
        <c:varyColors val="0"/>
        <c:ser>
          <c:idx val="0"/>
          <c:order val="0"/>
          <c:tx>
            <c:v>90 mm pipe flow-power function</c:v>
          </c:tx>
          <c:spPr>
            <a:ln w="1905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tx1"/>
              </a:solidFill>
              <a:ln w="9525">
                <a:solidFill>
                  <a:schemeClr val="tx1"/>
                </a:solidFill>
              </a:ln>
              <a:effectLst/>
            </c:spPr>
          </c:marker>
          <c:trendline>
            <c:spPr>
              <a:ln w="19050" cap="rnd">
                <a:solidFill>
                  <a:schemeClr val="tx1"/>
                </a:solidFill>
                <a:prstDash val="sysDot"/>
              </a:ln>
              <a:effectLst/>
            </c:spPr>
            <c:trendlineType val="log"/>
            <c:dispRSqr val="0"/>
            <c:dispEq val="1"/>
            <c:trendlineLbl>
              <c:layout>
                <c:manualLayout>
                  <c:x val="9.9789680895151264E-2"/>
                  <c:y val="3.8762590573614197E-2"/>
                </c:manualLayout>
              </c:layout>
              <c:tx>
                <c:rich>
                  <a:bodyPr rot="0" spcFirstLastPara="1" vertOverflow="ellipsis" vert="horz" wrap="square" anchor="ctr" anchorCtr="1"/>
                  <a:lstStyle/>
                  <a:p>
                    <a:pPr>
                      <a:defRPr sz="800" b="1" i="0" u="none" strike="noStrike" kern="1200" baseline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en-US" sz="800" b="1"/>
                      <a:t>Q = 16.10ln(Ppv) - 10.90</a:t>
                    </a:r>
                  </a:p>
                </c:rich>
              </c:tx>
              <c:numFmt formatCode="General" sourceLinked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800" b="1" i="0" u="none" strike="noStrike" kern="1200" baseline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</c:trendlineLbl>
          </c:trendline>
          <c:xVal>
            <c:numRef>
              <c:f>Sheet1!$AD$138:$AD$145</c:f>
              <c:numCache>
                <c:formatCode>General</c:formatCode>
                <c:ptCount val="8"/>
                <c:pt idx="0">
                  <c:v>2</c:v>
                </c:pt>
                <c:pt idx="1">
                  <c:v>3.4</c:v>
                </c:pt>
                <c:pt idx="2">
                  <c:v>5.2</c:v>
                </c:pt>
                <c:pt idx="3">
                  <c:v>7</c:v>
                </c:pt>
                <c:pt idx="4">
                  <c:v>9</c:v>
                </c:pt>
                <c:pt idx="5">
                  <c:v>11</c:v>
                </c:pt>
                <c:pt idx="6">
                  <c:v>13</c:v>
                </c:pt>
                <c:pt idx="7">
                  <c:v>15</c:v>
                </c:pt>
              </c:numCache>
            </c:numRef>
          </c:xVal>
          <c:yVal>
            <c:numRef>
              <c:f>Sheet1!$AE$138:$AE$145</c:f>
              <c:numCache>
                <c:formatCode>General</c:formatCode>
                <c:ptCount val="8"/>
                <c:pt idx="0">
                  <c:v>0</c:v>
                </c:pt>
                <c:pt idx="1">
                  <c:v>10</c:v>
                </c:pt>
                <c:pt idx="2">
                  <c:v>15.5</c:v>
                </c:pt>
                <c:pt idx="3">
                  <c:v>20</c:v>
                </c:pt>
                <c:pt idx="4">
                  <c:v>23.5</c:v>
                </c:pt>
                <c:pt idx="5">
                  <c:v>27</c:v>
                </c:pt>
                <c:pt idx="6">
                  <c:v>30</c:v>
                </c:pt>
                <c:pt idx="7">
                  <c:v>34.4</c:v>
                </c:pt>
              </c:numCache>
            </c:numRef>
          </c:yVal>
          <c:smooth val="0"/>
        </c:ser>
        <c:ser>
          <c:idx val="1"/>
          <c:order val="1"/>
          <c:tx>
            <c:v>110 mm pipe flow-power function</c:v>
          </c:tx>
          <c:spPr>
            <a:ln w="19050" cap="rnd">
              <a:noFill/>
              <a:round/>
            </a:ln>
            <a:effectLst/>
          </c:spPr>
          <c:marker>
            <c:symbol val="circle"/>
            <c:size val="5"/>
            <c:spPr>
              <a:noFill/>
              <a:ln w="9525">
                <a:solidFill>
                  <a:schemeClr val="tx1"/>
                </a:solidFill>
              </a:ln>
              <a:effectLst/>
            </c:spPr>
          </c:marker>
          <c:trendline>
            <c:spPr>
              <a:ln w="19050" cap="rnd">
                <a:solidFill>
                  <a:schemeClr val="tx1"/>
                </a:solidFill>
                <a:prstDash val="sysDot"/>
              </a:ln>
              <a:effectLst/>
            </c:spPr>
            <c:trendlineType val="log"/>
            <c:dispRSqr val="0"/>
            <c:dispEq val="1"/>
            <c:trendlineLbl>
              <c:layout>
                <c:manualLayout>
                  <c:x val="9.9022137035502139E-2"/>
                  <c:y val="5.1341872864182576E-2"/>
                </c:manualLayout>
              </c:layout>
              <c:tx>
                <c:rich>
                  <a:bodyPr rot="0" spcFirstLastPara="1" vertOverflow="ellipsis" vert="horz" wrap="square" anchor="ctr" anchorCtr="1"/>
                  <a:lstStyle/>
                  <a:p>
                    <a:pPr>
                      <a:defRPr sz="800" b="1" i="0" u="none" strike="noStrike" kern="1200" baseline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en-US" sz="800" b="1"/>
                      <a:t>Q = 21.27ln(Ppv) - 14.17</a:t>
                    </a:r>
                  </a:p>
                </c:rich>
              </c:tx>
              <c:numFmt formatCode="General" sourceLinked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800" b="1" i="0" u="none" strike="noStrike" kern="1200" baseline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</c:trendlineLbl>
          </c:trendline>
          <c:xVal>
            <c:numRef>
              <c:f>Sheet1!$AD$138:$AD$145</c:f>
              <c:numCache>
                <c:formatCode>General</c:formatCode>
                <c:ptCount val="8"/>
                <c:pt idx="0">
                  <c:v>2</c:v>
                </c:pt>
                <c:pt idx="1">
                  <c:v>3.4</c:v>
                </c:pt>
                <c:pt idx="2">
                  <c:v>5.2</c:v>
                </c:pt>
                <c:pt idx="3">
                  <c:v>7</c:v>
                </c:pt>
                <c:pt idx="4">
                  <c:v>9</c:v>
                </c:pt>
                <c:pt idx="5">
                  <c:v>11</c:v>
                </c:pt>
                <c:pt idx="6">
                  <c:v>13</c:v>
                </c:pt>
                <c:pt idx="7">
                  <c:v>15</c:v>
                </c:pt>
              </c:numCache>
            </c:numRef>
          </c:xVal>
          <c:yVal>
            <c:numRef>
              <c:f>Sheet1!$AF$138:$AF$145</c:f>
              <c:numCache>
                <c:formatCode>General</c:formatCode>
                <c:ptCount val="8"/>
                <c:pt idx="0">
                  <c:v>0</c:v>
                </c:pt>
                <c:pt idx="1">
                  <c:v>12.7</c:v>
                </c:pt>
                <c:pt idx="2">
                  <c:v>21.5</c:v>
                </c:pt>
                <c:pt idx="3">
                  <c:v>27</c:v>
                </c:pt>
                <c:pt idx="4">
                  <c:v>32</c:v>
                </c:pt>
                <c:pt idx="5">
                  <c:v>36</c:v>
                </c:pt>
                <c:pt idx="6">
                  <c:v>40</c:v>
                </c:pt>
                <c:pt idx="7">
                  <c:v>44.5</c:v>
                </c:pt>
              </c:numCache>
            </c:numRef>
          </c:yVal>
          <c:smooth val="0"/>
        </c:ser>
        <c:ser>
          <c:idx val="2"/>
          <c:order val="2"/>
          <c:tx>
            <c:v>125 mm pipe flow-power function</c:v>
          </c:tx>
          <c:spPr>
            <a:ln w="25400" cap="rnd">
              <a:noFill/>
              <a:round/>
            </a:ln>
            <a:effectLst/>
          </c:spPr>
          <c:marker>
            <c:symbol val="triangle"/>
            <c:size val="5"/>
            <c:spPr>
              <a:noFill/>
              <a:ln w="9525">
                <a:solidFill>
                  <a:schemeClr val="tx1"/>
                </a:solidFill>
              </a:ln>
              <a:effectLst/>
            </c:spPr>
          </c:marker>
          <c:trendline>
            <c:spPr>
              <a:ln w="19050" cap="rnd">
                <a:solidFill>
                  <a:schemeClr val="tx1"/>
                </a:solidFill>
                <a:prstDash val="sysDot"/>
              </a:ln>
              <a:effectLst/>
            </c:spPr>
            <c:trendlineType val="log"/>
            <c:dispRSqr val="0"/>
            <c:dispEq val="1"/>
            <c:trendlineLbl>
              <c:layout>
                <c:manualLayout>
                  <c:x val="9.9789680895151264E-2"/>
                  <c:y val="2.4866037044514736E-2"/>
                </c:manualLayout>
              </c:layout>
              <c:tx>
                <c:rich>
                  <a:bodyPr rot="0" spcFirstLastPara="1" vertOverflow="ellipsis" vert="horz" wrap="square" anchor="ctr" anchorCtr="1"/>
                  <a:lstStyle/>
                  <a:p>
                    <a:pPr>
                      <a:defRPr sz="800" b="1" i="0" u="none" strike="noStrike" kern="1200" baseline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en-US" sz="800" b="1"/>
                      <a:t>Q = 24.35ln(Ppv) - 16.51</a:t>
                    </a:r>
                  </a:p>
                </c:rich>
              </c:tx>
              <c:numFmt formatCode="General" sourceLinked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800" b="1" i="0" u="none" strike="noStrike" kern="1200" baseline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</c:trendlineLbl>
          </c:trendline>
          <c:xVal>
            <c:numRef>
              <c:f>Sheet1!$AD$138:$AD$145</c:f>
              <c:numCache>
                <c:formatCode>General</c:formatCode>
                <c:ptCount val="8"/>
                <c:pt idx="0">
                  <c:v>2</c:v>
                </c:pt>
                <c:pt idx="1">
                  <c:v>3.4</c:v>
                </c:pt>
                <c:pt idx="2">
                  <c:v>5.2</c:v>
                </c:pt>
                <c:pt idx="3">
                  <c:v>7</c:v>
                </c:pt>
                <c:pt idx="4">
                  <c:v>9</c:v>
                </c:pt>
                <c:pt idx="5">
                  <c:v>11</c:v>
                </c:pt>
                <c:pt idx="6">
                  <c:v>13</c:v>
                </c:pt>
                <c:pt idx="7">
                  <c:v>15</c:v>
                </c:pt>
              </c:numCache>
            </c:numRef>
          </c:xVal>
          <c:yVal>
            <c:numRef>
              <c:f>Sheet1!$AG$138:$AG$145</c:f>
              <c:numCache>
                <c:formatCode>General</c:formatCode>
                <c:ptCount val="8"/>
                <c:pt idx="0">
                  <c:v>0</c:v>
                </c:pt>
                <c:pt idx="1">
                  <c:v>14</c:v>
                </c:pt>
                <c:pt idx="2">
                  <c:v>24</c:v>
                </c:pt>
                <c:pt idx="3">
                  <c:v>30.5</c:v>
                </c:pt>
                <c:pt idx="4">
                  <c:v>36.200000000000003</c:v>
                </c:pt>
                <c:pt idx="5">
                  <c:v>42</c:v>
                </c:pt>
                <c:pt idx="6">
                  <c:v>46</c:v>
                </c:pt>
                <c:pt idx="7">
                  <c:v>49.8</c:v>
                </c:pt>
              </c:numCache>
            </c:numRef>
          </c:yVal>
          <c:smooth val="0"/>
        </c:ser>
        <c:ser>
          <c:idx val="3"/>
          <c:order val="3"/>
          <c:tx>
            <c:v>140 mm pipe flow-power function</c:v>
          </c:tx>
          <c:spPr>
            <a:ln w="25400" cap="rnd">
              <a:noFill/>
              <a:round/>
            </a:ln>
            <a:effectLst/>
          </c:spPr>
          <c:marker>
            <c:symbol val="triangle"/>
            <c:size val="5"/>
            <c:spPr>
              <a:solidFill>
                <a:schemeClr val="tx1"/>
              </a:solidFill>
              <a:ln w="9525">
                <a:solidFill>
                  <a:schemeClr val="tx1"/>
                </a:solidFill>
              </a:ln>
              <a:effectLst/>
            </c:spPr>
          </c:marker>
          <c:trendline>
            <c:spPr>
              <a:ln w="19050" cap="rnd">
                <a:solidFill>
                  <a:schemeClr val="tx1"/>
                </a:solidFill>
                <a:prstDash val="sysDot"/>
              </a:ln>
              <a:effectLst/>
            </c:spPr>
            <c:trendlineType val="log"/>
            <c:dispRSqr val="0"/>
            <c:dispEq val="1"/>
            <c:trendlineLbl>
              <c:layout>
                <c:manualLayout>
                  <c:x val="9.9789680895151264E-2"/>
                  <c:y val="-1.7784956367633532E-2"/>
                </c:manualLayout>
              </c:layout>
              <c:tx>
                <c:rich>
                  <a:bodyPr rot="0" spcFirstLastPara="1" vertOverflow="ellipsis" vert="horz" wrap="square" anchor="ctr" anchorCtr="1"/>
                  <a:lstStyle/>
                  <a:p>
                    <a:pPr>
                      <a:defRPr sz="800" b="1" i="0" u="none" strike="noStrike" kern="1200" baseline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en-US" sz="800" b="1"/>
                      <a:t>Q = 26.10ln(Ppv) - 17.43</a:t>
                    </a:r>
                  </a:p>
                </c:rich>
              </c:tx>
              <c:numFmt formatCode="#,##0.00" sourceLinked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800" b="1" i="0" u="none" strike="noStrike" kern="1200" baseline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</c:trendlineLbl>
          </c:trendline>
          <c:xVal>
            <c:numRef>
              <c:f>Sheet1!$AD$138:$AD$145</c:f>
              <c:numCache>
                <c:formatCode>General</c:formatCode>
                <c:ptCount val="8"/>
                <c:pt idx="0">
                  <c:v>2</c:v>
                </c:pt>
                <c:pt idx="1">
                  <c:v>3.4</c:v>
                </c:pt>
                <c:pt idx="2">
                  <c:v>5.2</c:v>
                </c:pt>
                <c:pt idx="3">
                  <c:v>7</c:v>
                </c:pt>
                <c:pt idx="4">
                  <c:v>9</c:v>
                </c:pt>
                <c:pt idx="5">
                  <c:v>11</c:v>
                </c:pt>
                <c:pt idx="6">
                  <c:v>13</c:v>
                </c:pt>
                <c:pt idx="7">
                  <c:v>15</c:v>
                </c:pt>
              </c:numCache>
            </c:numRef>
          </c:xVal>
          <c:yVal>
            <c:numRef>
              <c:f>Sheet1!$AH$138:$AH$145</c:f>
              <c:numCache>
                <c:formatCode>General</c:formatCode>
                <c:ptCount val="8"/>
                <c:pt idx="0">
                  <c:v>0</c:v>
                </c:pt>
                <c:pt idx="1">
                  <c:v>15.5</c:v>
                </c:pt>
                <c:pt idx="2">
                  <c:v>26</c:v>
                </c:pt>
                <c:pt idx="3">
                  <c:v>32.700000000000003</c:v>
                </c:pt>
                <c:pt idx="4">
                  <c:v>39.799999999999997</c:v>
                </c:pt>
                <c:pt idx="5">
                  <c:v>45</c:v>
                </c:pt>
                <c:pt idx="6">
                  <c:v>50</c:v>
                </c:pt>
                <c:pt idx="7">
                  <c:v>53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33420392"/>
        <c:axId val="333419216"/>
      </c:scatterChart>
      <c:valAx>
        <c:axId val="333420392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1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sz="1100" b="1"/>
                  <a:t>PV power [kW]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100" b="1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33419216"/>
        <c:crosses val="autoZero"/>
        <c:crossBetween val="midCat"/>
      </c:valAx>
      <c:valAx>
        <c:axId val="333419216"/>
        <c:scaling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1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sz="1100" b="1"/>
                  <a:t>Flow rate [m3/hr]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100" b="1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33420392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legendEntry>
        <c:idx val="4"/>
        <c:delete val="1"/>
      </c:legendEntry>
      <c:legendEntry>
        <c:idx val="5"/>
        <c:delete val="1"/>
      </c:legendEntry>
      <c:legendEntry>
        <c:idx val="6"/>
        <c:delete val="1"/>
      </c:legendEntry>
      <c:legendEntry>
        <c:idx val="7"/>
        <c:delete val="1"/>
      </c:legendEntry>
      <c:layout>
        <c:manualLayout>
          <c:xMode val="edge"/>
          <c:yMode val="edge"/>
          <c:x val="0.47801682591853978"/>
          <c:y val="0.51742488867323544"/>
          <c:w val="0.52064156970330855"/>
          <c:h val="0.24194206765652163"/>
        </c:manualLayout>
      </c:layout>
      <c:overlay val="1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solidFill>
        <a:schemeClr val="accent1"/>
      </a:solidFill>
    </a:ln>
    <a:effectLst/>
  </c:spPr>
  <c:txPr>
    <a:bodyPr/>
    <a:lstStyle/>
    <a:p>
      <a:pPr>
        <a:defRPr sz="900"/>
      </a:pPr>
      <a:endParaRPr lang="en-US"/>
    </a:p>
  </c:txPr>
  <c:externalData r:id="rId3">
    <c:autoUpdate val="0"/>
  </c:externalData>
  <c:userShapes r:id="rId4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smoothMarker"/>
        <c:varyColors val="0"/>
        <c:ser>
          <c:idx val="0"/>
          <c:order val="0"/>
          <c:tx>
            <c:strRef>
              <c:f>Sheet1!$Y$107</c:f>
              <c:strCache>
                <c:ptCount val="1"/>
                <c:pt idx="0">
                  <c:v>H-Q 2 kW</c:v>
                </c:pt>
              </c:strCache>
            </c:strRef>
          </c:tx>
          <c:spPr>
            <a:ln w="12700" cap="rnd">
              <a:solidFill>
                <a:schemeClr val="tx1"/>
              </a:solidFill>
              <a:prstDash val="dash"/>
              <a:round/>
            </a:ln>
            <a:effectLst/>
          </c:spPr>
          <c:marker>
            <c:symbol val="none"/>
          </c:marker>
          <c:xVal>
            <c:numRef>
              <c:f>Sheet1!$X$108:$X$121</c:f>
              <c:numCache>
                <c:formatCode>General</c:formatCode>
                <c:ptCount val="14"/>
                <c:pt idx="0">
                  <c:v>0</c:v>
                </c:pt>
                <c:pt idx="1">
                  <c:v>5</c:v>
                </c:pt>
                <c:pt idx="2">
                  <c:v>10</c:v>
                </c:pt>
                <c:pt idx="3">
                  <c:v>15</c:v>
                </c:pt>
                <c:pt idx="4">
                  <c:v>20</c:v>
                </c:pt>
                <c:pt idx="5">
                  <c:v>25</c:v>
                </c:pt>
                <c:pt idx="6">
                  <c:v>30</c:v>
                </c:pt>
                <c:pt idx="7">
                  <c:v>35</c:v>
                </c:pt>
                <c:pt idx="8">
                  <c:v>40</c:v>
                </c:pt>
                <c:pt idx="9">
                  <c:v>45</c:v>
                </c:pt>
                <c:pt idx="10">
                  <c:v>50</c:v>
                </c:pt>
                <c:pt idx="11">
                  <c:v>55</c:v>
                </c:pt>
                <c:pt idx="12">
                  <c:v>60</c:v>
                </c:pt>
                <c:pt idx="13">
                  <c:v>65</c:v>
                </c:pt>
              </c:numCache>
            </c:numRef>
          </c:xVal>
          <c:yVal>
            <c:numRef>
              <c:f>Sheet1!$Y$108:$Y$121</c:f>
              <c:numCache>
                <c:formatCode>General</c:formatCode>
                <c:ptCount val="14"/>
                <c:pt idx="0">
                  <c:v>40</c:v>
                </c:pt>
                <c:pt idx="1">
                  <c:v>35</c:v>
                </c:pt>
                <c:pt idx="2">
                  <c:v>30</c:v>
                </c:pt>
                <c:pt idx="3">
                  <c:v>25</c:v>
                </c:pt>
                <c:pt idx="4">
                  <c:v>20</c:v>
                </c:pt>
                <c:pt idx="5">
                  <c:v>15</c:v>
                </c:pt>
                <c:pt idx="6">
                  <c:v>10</c:v>
                </c:pt>
                <c:pt idx="7">
                  <c:v>5</c:v>
                </c:pt>
                <c:pt idx="8">
                  <c:v>0</c:v>
                </c:pt>
                <c:pt idx="9">
                  <c:v>-5</c:v>
                </c:pt>
                <c:pt idx="10">
                  <c:v>-10</c:v>
                </c:pt>
                <c:pt idx="11">
                  <c:v>-15</c:v>
                </c:pt>
                <c:pt idx="12">
                  <c:v>-20</c:v>
                </c:pt>
                <c:pt idx="13">
                  <c:v>-25</c:v>
                </c:pt>
              </c:numCache>
            </c:numRef>
          </c:yVal>
          <c:smooth val="1"/>
        </c:ser>
        <c:ser>
          <c:idx val="1"/>
          <c:order val="1"/>
          <c:tx>
            <c:strRef>
              <c:f>Sheet1!$Z$107</c:f>
              <c:strCache>
                <c:ptCount val="1"/>
                <c:pt idx="0">
                  <c:v>H-Q 3.4 kW</c:v>
                </c:pt>
              </c:strCache>
            </c:strRef>
          </c:tx>
          <c:spPr>
            <a:ln w="12700" cap="rnd">
              <a:solidFill>
                <a:schemeClr val="tx1"/>
              </a:solidFill>
              <a:round/>
            </a:ln>
            <a:effectLst/>
          </c:spPr>
          <c:marker>
            <c:symbol val="none"/>
          </c:marker>
          <c:xVal>
            <c:numRef>
              <c:f>Sheet1!$X$108:$X$121</c:f>
              <c:numCache>
                <c:formatCode>General</c:formatCode>
                <c:ptCount val="14"/>
                <c:pt idx="0">
                  <c:v>0</c:v>
                </c:pt>
                <c:pt idx="1">
                  <c:v>5</c:v>
                </c:pt>
                <c:pt idx="2">
                  <c:v>10</c:v>
                </c:pt>
                <c:pt idx="3">
                  <c:v>15</c:v>
                </c:pt>
                <c:pt idx="4">
                  <c:v>20</c:v>
                </c:pt>
                <c:pt idx="5">
                  <c:v>25</c:v>
                </c:pt>
                <c:pt idx="6">
                  <c:v>30</c:v>
                </c:pt>
                <c:pt idx="7">
                  <c:v>35</c:v>
                </c:pt>
                <c:pt idx="8">
                  <c:v>40</c:v>
                </c:pt>
                <c:pt idx="9">
                  <c:v>45</c:v>
                </c:pt>
                <c:pt idx="10">
                  <c:v>50</c:v>
                </c:pt>
                <c:pt idx="11">
                  <c:v>55</c:v>
                </c:pt>
                <c:pt idx="12">
                  <c:v>60</c:v>
                </c:pt>
                <c:pt idx="13">
                  <c:v>65</c:v>
                </c:pt>
              </c:numCache>
            </c:numRef>
          </c:xVal>
          <c:yVal>
            <c:numRef>
              <c:f>Sheet1!$Z$108:$Z$121</c:f>
              <c:numCache>
                <c:formatCode>General</c:formatCode>
                <c:ptCount val="14"/>
                <c:pt idx="0">
                  <c:v>59.63</c:v>
                </c:pt>
                <c:pt idx="1">
                  <c:v>54.292000000000002</c:v>
                </c:pt>
                <c:pt idx="2">
                  <c:v>48.634</c:v>
                </c:pt>
                <c:pt idx="3">
                  <c:v>42.656000000000006</c:v>
                </c:pt>
                <c:pt idx="4">
                  <c:v>36.357999999999997</c:v>
                </c:pt>
                <c:pt idx="5">
                  <c:v>29.740000000000002</c:v>
                </c:pt>
                <c:pt idx="6">
                  <c:v>22.802</c:v>
                </c:pt>
                <c:pt idx="7">
                  <c:v>15.544</c:v>
                </c:pt>
                <c:pt idx="8">
                  <c:v>7.9659999999999958</c:v>
                </c:pt>
                <c:pt idx="9">
                  <c:v>6.799999999999784E-2</c:v>
                </c:pt>
                <c:pt idx="10">
                  <c:v>-8.1499999999999986</c:v>
                </c:pt>
                <c:pt idx="11">
                  <c:v>-16.688000000000002</c:v>
                </c:pt>
                <c:pt idx="12">
                  <c:v>-25.546000000000003</c:v>
                </c:pt>
                <c:pt idx="13">
                  <c:v>-34.724000000000004</c:v>
                </c:pt>
              </c:numCache>
            </c:numRef>
          </c:yVal>
          <c:smooth val="1"/>
        </c:ser>
        <c:ser>
          <c:idx val="2"/>
          <c:order val="2"/>
          <c:tx>
            <c:strRef>
              <c:f>Sheet1!$AA$107</c:f>
              <c:strCache>
                <c:ptCount val="1"/>
                <c:pt idx="0">
                  <c:v>H-Q 5.2 kW</c:v>
                </c:pt>
              </c:strCache>
            </c:strRef>
          </c:tx>
          <c:spPr>
            <a:ln w="12700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xVal>
            <c:numRef>
              <c:f>Sheet1!$X$108:$X$121</c:f>
              <c:numCache>
                <c:formatCode>General</c:formatCode>
                <c:ptCount val="14"/>
                <c:pt idx="0">
                  <c:v>0</c:v>
                </c:pt>
                <c:pt idx="1">
                  <c:v>5</c:v>
                </c:pt>
                <c:pt idx="2">
                  <c:v>10</c:v>
                </c:pt>
                <c:pt idx="3">
                  <c:v>15</c:v>
                </c:pt>
                <c:pt idx="4">
                  <c:v>20</c:v>
                </c:pt>
                <c:pt idx="5">
                  <c:v>25</c:v>
                </c:pt>
                <c:pt idx="6">
                  <c:v>30</c:v>
                </c:pt>
                <c:pt idx="7">
                  <c:v>35</c:v>
                </c:pt>
                <c:pt idx="8">
                  <c:v>40</c:v>
                </c:pt>
                <c:pt idx="9">
                  <c:v>45</c:v>
                </c:pt>
                <c:pt idx="10">
                  <c:v>50</c:v>
                </c:pt>
                <c:pt idx="11">
                  <c:v>55</c:v>
                </c:pt>
                <c:pt idx="12">
                  <c:v>60</c:v>
                </c:pt>
                <c:pt idx="13">
                  <c:v>65</c:v>
                </c:pt>
              </c:numCache>
            </c:numRef>
          </c:xVal>
          <c:yVal>
            <c:numRef>
              <c:f>Sheet1!$AA$108:$AA$121</c:f>
              <c:numCache>
                <c:formatCode>General</c:formatCode>
                <c:ptCount val="14"/>
                <c:pt idx="0">
                  <c:v>79.900000000000006</c:v>
                </c:pt>
                <c:pt idx="1">
                  <c:v>73.342500000000001</c:v>
                </c:pt>
                <c:pt idx="2">
                  <c:v>66.73</c:v>
                </c:pt>
                <c:pt idx="3">
                  <c:v>60.0625</c:v>
                </c:pt>
                <c:pt idx="4">
                  <c:v>53.34</c:v>
                </c:pt>
                <c:pt idx="5">
                  <c:v>46.562500000000007</c:v>
                </c:pt>
                <c:pt idx="6">
                  <c:v>39.730000000000004</c:v>
                </c:pt>
                <c:pt idx="7">
                  <c:v>32.842500000000001</c:v>
                </c:pt>
                <c:pt idx="8">
                  <c:v>25.900000000000002</c:v>
                </c:pt>
                <c:pt idx="9">
                  <c:v>18.902500000000003</c:v>
                </c:pt>
                <c:pt idx="10">
                  <c:v>11.850000000000009</c:v>
                </c:pt>
                <c:pt idx="11">
                  <c:v>4.7425000000000068</c:v>
                </c:pt>
                <c:pt idx="12">
                  <c:v>-2.4199999999999942</c:v>
                </c:pt>
                <c:pt idx="13">
                  <c:v>-9.6374999999999957</c:v>
                </c:pt>
              </c:numCache>
            </c:numRef>
          </c:yVal>
          <c:smooth val="1"/>
        </c:ser>
        <c:ser>
          <c:idx val="3"/>
          <c:order val="3"/>
          <c:tx>
            <c:strRef>
              <c:f>Sheet1!$AB$107</c:f>
              <c:strCache>
                <c:ptCount val="1"/>
                <c:pt idx="0">
                  <c:v>H-Q 7 kW</c:v>
                </c:pt>
              </c:strCache>
            </c:strRef>
          </c:tx>
          <c:spPr>
            <a:ln w="12700" cap="rnd">
              <a:solidFill>
                <a:schemeClr val="accent4"/>
              </a:solidFill>
              <a:round/>
            </a:ln>
            <a:effectLst/>
          </c:spPr>
          <c:marker>
            <c:symbol val="none"/>
          </c:marker>
          <c:xVal>
            <c:numRef>
              <c:f>Sheet1!$X$108:$X$121</c:f>
              <c:numCache>
                <c:formatCode>General</c:formatCode>
                <c:ptCount val="14"/>
                <c:pt idx="0">
                  <c:v>0</c:v>
                </c:pt>
                <c:pt idx="1">
                  <c:v>5</c:v>
                </c:pt>
                <c:pt idx="2">
                  <c:v>10</c:v>
                </c:pt>
                <c:pt idx="3">
                  <c:v>15</c:v>
                </c:pt>
                <c:pt idx="4">
                  <c:v>20</c:v>
                </c:pt>
                <c:pt idx="5">
                  <c:v>25</c:v>
                </c:pt>
                <c:pt idx="6">
                  <c:v>30</c:v>
                </c:pt>
                <c:pt idx="7">
                  <c:v>35</c:v>
                </c:pt>
                <c:pt idx="8">
                  <c:v>40</c:v>
                </c:pt>
                <c:pt idx="9">
                  <c:v>45</c:v>
                </c:pt>
                <c:pt idx="10">
                  <c:v>50</c:v>
                </c:pt>
                <c:pt idx="11">
                  <c:v>55</c:v>
                </c:pt>
                <c:pt idx="12">
                  <c:v>60</c:v>
                </c:pt>
                <c:pt idx="13">
                  <c:v>65</c:v>
                </c:pt>
              </c:numCache>
            </c:numRef>
          </c:xVal>
          <c:yVal>
            <c:numRef>
              <c:f>Sheet1!$AB$108:$AB$121</c:f>
              <c:numCache>
                <c:formatCode>General</c:formatCode>
                <c:ptCount val="14"/>
                <c:pt idx="0">
                  <c:v>99.2</c:v>
                </c:pt>
                <c:pt idx="1">
                  <c:v>91.42</c:v>
                </c:pt>
                <c:pt idx="2">
                  <c:v>83.7</c:v>
                </c:pt>
                <c:pt idx="3">
                  <c:v>76.040000000000006</c:v>
                </c:pt>
                <c:pt idx="4">
                  <c:v>68.440000000000012</c:v>
                </c:pt>
                <c:pt idx="5">
                  <c:v>60.9</c:v>
                </c:pt>
                <c:pt idx="6">
                  <c:v>53.42</c:v>
                </c:pt>
                <c:pt idx="7">
                  <c:v>46</c:v>
                </c:pt>
                <c:pt idx="8">
                  <c:v>38.64</c:v>
                </c:pt>
                <c:pt idx="9">
                  <c:v>31.339999999999996</c:v>
                </c:pt>
                <c:pt idx="10">
                  <c:v>24.099999999999994</c:v>
                </c:pt>
                <c:pt idx="11">
                  <c:v>16.920000000000005</c:v>
                </c:pt>
                <c:pt idx="12">
                  <c:v>9.8000000000000043</c:v>
                </c:pt>
                <c:pt idx="13">
                  <c:v>2.7400000000000011</c:v>
                </c:pt>
              </c:numCache>
            </c:numRef>
          </c:yVal>
          <c:smooth val="1"/>
        </c:ser>
        <c:ser>
          <c:idx val="4"/>
          <c:order val="4"/>
          <c:tx>
            <c:strRef>
              <c:f>Sheet1!$AC$107</c:f>
              <c:strCache>
                <c:ptCount val="1"/>
                <c:pt idx="0">
                  <c:v>H-Q 9 kW</c:v>
                </c:pt>
              </c:strCache>
            </c:strRef>
          </c:tx>
          <c:spPr>
            <a:ln w="12700" cap="rnd">
              <a:solidFill>
                <a:schemeClr val="accent5"/>
              </a:solidFill>
              <a:round/>
            </a:ln>
            <a:effectLst/>
          </c:spPr>
          <c:marker>
            <c:symbol val="none"/>
          </c:marker>
          <c:xVal>
            <c:numRef>
              <c:f>Sheet1!$X$108:$X$121</c:f>
              <c:numCache>
                <c:formatCode>General</c:formatCode>
                <c:ptCount val="14"/>
                <c:pt idx="0">
                  <c:v>0</c:v>
                </c:pt>
                <c:pt idx="1">
                  <c:v>5</c:v>
                </c:pt>
                <c:pt idx="2">
                  <c:v>10</c:v>
                </c:pt>
                <c:pt idx="3">
                  <c:v>15</c:v>
                </c:pt>
                <c:pt idx="4">
                  <c:v>20</c:v>
                </c:pt>
                <c:pt idx="5">
                  <c:v>25</c:v>
                </c:pt>
                <c:pt idx="6">
                  <c:v>30</c:v>
                </c:pt>
                <c:pt idx="7">
                  <c:v>35</c:v>
                </c:pt>
                <c:pt idx="8">
                  <c:v>40</c:v>
                </c:pt>
                <c:pt idx="9">
                  <c:v>45</c:v>
                </c:pt>
                <c:pt idx="10">
                  <c:v>50</c:v>
                </c:pt>
                <c:pt idx="11">
                  <c:v>55</c:v>
                </c:pt>
                <c:pt idx="12">
                  <c:v>60</c:v>
                </c:pt>
                <c:pt idx="13">
                  <c:v>65</c:v>
                </c:pt>
              </c:numCache>
            </c:numRef>
          </c:xVal>
          <c:yVal>
            <c:numRef>
              <c:f>Sheet1!$AC$108:$AC$121</c:f>
              <c:numCache>
                <c:formatCode>General</c:formatCode>
                <c:ptCount val="14"/>
                <c:pt idx="0">
                  <c:v>115.2</c:v>
                </c:pt>
                <c:pt idx="1">
                  <c:v>107.77250000000001</c:v>
                </c:pt>
                <c:pt idx="2">
                  <c:v>100.21000000000001</c:v>
                </c:pt>
                <c:pt idx="3">
                  <c:v>92.512500000000003</c:v>
                </c:pt>
                <c:pt idx="4">
                  <c:v>84.68</c:v>
                </c:pt>
                <c:pt idx="5">
                  <c:v>76.712500000000006</c:v>
                </c:pt>
                <c:pt idx="6">
                  <c:v>68.61</c:v>
                </c:pt>
                <c:pt idx="7">
                  <c:v>60.372500000000009</c:v>
                </c:pt>
                <c:pt idx="8">
                  <c:v>52.000000000000007</c:v>
                </c:pt>
                <c:pt idx="9">
                  <c:v>43.492500000000007</c:v>
                </c:pt>
                <c:pt idx="10">
                  <c:v>34.850000000000009</c:v>
                </c:pt>
                <c:pt idx="11">
                  <c:v>26.072500000000009</c:v>
                </c:pt>
                <c:pt idx="12">
                  <c:v>17.160000000000011</c:v>
                </c:pt>
                <c:pt idx="13">
                  <c:v>8.1125000000000096</c:v>
                </c:pt>
              </c:numCache>
            </c:numRef>
          </c:yVal>
          <c:smooth val="1"/>
        </c:ser>
        <c:ser>
          <c:idx val="5"/>
          <c:order val="5"/>
          <c:tx>
            <c:strRef>
              <c:f>Sheet1!$AD$107</c:f>
              <c:strCache>
                <c:ptCount val="1"/>
                <c:pt idx="0">
                  <c:v>H-Q 11 kW</c:v>
                </c:pt>
              </c:strCache>
            </c:strRef>
          </c:tx>
          <c:spPr>
            <a:ln w="12700" cap="rnd">
              <a:solidFill>
                <a:schemeClr val="accent6"/>
              </a:solidFill>
              <a:round/>
            </a:ln>
            <a:effectLst/>
          </c:spPr>
          <c:marker>
            <c:symbol val="none"/>
          </c:marker>
          <c:xVal>
            <c:numRef>
              <c:f>Sheet1!$X$108:$X$121</c:f>
              <c:numCache>
                <c:formatCode>General</c:formatCode>
                <c:ptCount val="14"/>
                <c:pt idx="0">
                  <c:v>0</c:v>
                </c:pt>
                <c:pt idx="1">
                  <c:v>5</c:v>
                </c:pt>
                <c:pt idx="2">
                  <c:v>10</c:v>
                </c:pt>
                <c:pt idx="3">
                  <c:v>15</c:v>
                </c:pt>
                <c:pt idx="4">
                  <c:v>20</c:v>
                </c:pt>
                <c:pt idx="5">
                  <c:v>25</c:v>
                </c:pt>
                <c:pt idx="6">
                  <c:v>30</c:v>
                </c:pt>
                <c:pt idx="7">
                  <c:v>35</c:v>
                </c:pt>
                <c:pt idx="8">
                  <c:v>40</c:v>
                </c:pt>
                <c:pt idx="9">
                  <c:v>45</c:v>
                </c:pt>
                <c:pt idx="10">
                  <c:v>50</c:v>
                </c:pt>
                <c:pt idx="11">
                  <c:v>55</c:v>
                </c:pt>
                <c:pt idx="12">
                  <c:v>60</c:v>
                </c:pt>
                <c:pt idx="13">
                  <c:v>65</c:v>
                </c:pt>
              </c:numCache>
            </c:numRef>
          </c:xVal>
          <c:yVal>
            <c:numRef>
              <c:f>Sheet1!$AD$108:$AD$121</c:f>
              <c:numCache>
                <c:formatCode>General</c:formatCode>
                <c:ptCount val="14"/>
                <c:pt idx="0">
                  <c:v>146.5</c:v>
                </c:pt>
                <c:pt idx="1">
                  <c:v>136.04499999999999</c:v>
                </c:pt>
                <c:pt idx="2">
                  <c:v>125.66999999999999</c:v>
                </c:pt>
                <c:pt idx="3">
                  <c:v>115.375</c:v>
                </c:pt>
                <c:pt idx="4">
                  <c:v>105.16</c:v>
                </c:pt>
                <c:pt idx="5">
                  <c:v>95.024999999999991</c:v>
                </c:pt>
                <c:pt idx="6">
                  <c:v>84.97</c:v>
                </c:pt>
                <c:pt idx="7">
                  <c:v>74.99499999999999</c:v>
                </c:pt>
                <c:pt idx="8">
                  <c:v>65.099999999999994</c:v>
                </c:pt>
                <c:pt idx="9">
                  <c:v>55.284999999999989</c:v>
                </c:pt>
                <c:pt idx="10">
                  <c:v>45.549999999999983</c:v>
                </c:pt>
                <c:pt idx="11">
                  <c:v>35.894999999999996</c:v>
                </c:pt>
                <c:pt idx="12">
                  <c:v>26.31999999999999</c:v>
                </c:pt>
                <c:pt idx="13">
                  <c:v>16.824999999999999</c:v>
                </c:pt>
              </c:numCache>
            </c:numRef>
          </c:yVal>
          <c:smooth val="1"/>
        </c:ser>
        <c:ser>
          <c:idx val="6"/>
          <c:order val="6"/>
          <c:tx>
            <c:strRef>
              <c:f>Sheet1!$AE$107</c:f>
              <c:strCache>
                <c:ptCount val="1"/>
                <c:pt idx="0">
                  <c:v>H-Q 13 kW</c:v>
                </c:pt>
              </c:strCache>
            </c:strRef>
          </c:tx>
          <c:spPr>
            <a:ln w="12700" cap="rnd">
              <a:solidFill>
                <a:schemeClr val="accent1">
                  <a:lumMod val="60000"/>
                </a:schemeClr>
              </a:solidFill>
              <a:round/>
            </a:ln>
            <a:effectLst/>
          </c:spPr>
          <c:marker>
            <c:symbol val="none"/>
          </c:marker>
          <c:xVal>
            <c:numRef>
              <c:f>Sheet1!$X$108:$X$121</c:f>
              <c:numCache>
                <c:formatCode>General</c:formatCode>
                <c:ptCount val="14"/>
                <c:pt idx="0">
                  <c:v>0</c:v>
                </c:pt>
                <c:pt idx="1">
                  <c:v>5</c:v>
                </c:pt>
                <c:pt idx="2">
                  <c:v>10</c:v>
                </c:pt>
                <c:pt idx="3">
                  <c:v>15</c:v>
                </c:pt>
                <c:pt idx="4">
                  <c:v>20</c:v>
                </c:pt>
                <c:pt idx="5">
                  <c:v>25</c:v>
                </c:pt>
                <c:pt idx="6">
                  <c:v>30</c:v>
                </c:pt>
                <c:pt idx="7">
                  <c:v>35</c:v>
                </c:pt>
                <c:pt idx="8">
                  <c:v>40</c:v>
                </c:pt>
                <c:pt idx="9">
                  <c:v>45</c:v>
                </c:pt>
                <c:pt idx="10">
                  <c:v>50</c:v>
                </c:pt>
                <c:pt idx="11">
                  <c:v>55</c:v>
                </c:pt>
                <c:pt idx="12">
                  <c:v>60</c:v>
                </c:pt>
                <c:pt idx="13">
                  <c:v>65</c:v>
                </c:pt>
              </c:numCache>
            </c:numRef>
          </c:xVal>
          <c:yVal>
            <c:numRef>
              <c:f>Sheet1!$AE$108:$AE$121</c:f>
              <c:numCache>
                <c:formatCode>General</c:formatCode>
                <c:ptCount val="14"/>
                <c:pt idx="0">
                  <c:v>160.4</c:v>
                </c:pt>
                <c:pt idx="1">
                  <c:v>151.28</c:v>
                </c:pt>
                <c:pt idx="2">
                  <c:v>141.91</c:v>
                </c:pt>
                <c:pt idx="3">
                  <c:v>132.29000000000002</c:v>
                </c:pt>
                <c:pt idx="4">
                  <c:v>122.42000000000002</c:v>
                </c:pt>
                <c:pt idx="5">
                  <c:v>112.30000000000001</c:v>
                </c:pt>
                <c:pt idx="6">
                  <c:v>101.93</c:v>
                </c:pt>
                <c:pt idx="7">
                  <c:v>91.31</c:v>
                </c:pt>
                <c:pt idx="8">
                  <c:v>80.440000000000012</c:v>
                </c:pt>
                <c:pt idx="9">
                  <c:v>69.320000000000007</c:v>
                </c:pt>
                <c:pt idx="10">
                  <c:v>57.95</c:v>
                </c:pt>
                <c:pt idx="11">
                  <c:v>46.330000000000013</c:v>
                </c:pt>
                <c:pt idx="12">
                  <c:v>34.460000000000008</c:v>
                </c:pt>
                <c:pt idx="13">
                  <c:v>22.340000000000003</c:v>
                </c:pt>
              </c:numCache>
            </c:numRef>
          </c:yVal>
          <c:smooth val="1"/>
        </c:ser>
        <c:ser>
          <c:idx val="7"/>
          <c:order val="7"/>
          <c:tx>
            <c:strRef>
              <c:f>Sheet1!$AF$107</c:f>
              <c:strCache>
                <c:ptCount val="1"/>
                <c:pt idx="0">
                  <c:v>H-Q 15 kW</c:v>
                </c:pt>
              </c:strCache>
            </c:strRef>
          </c:tx>
          <c:spPr>
            <a:ln w="12700" cap="rnd">
              <a:solidFill>
                <a:schemeClr val="accent2">
                  <a:lumMod val="60000"/>
                </a:schemeClr>
              </a:solidFill>
              <a:round/>
            </a:ln>
            <a:effectLst/>
          </c:spPr>
          <c:marker>
            <c:symbol val="none"/>
          </c:marker>
          <c:xVal>
            <c:numRef>
              <c:f>Sheet1!$X$108:$X$121</c:f>
              <c:numCache>
                <c:formatCode>General</c:formatCode>
                <c:ptCount val="14"/>
                <c:pt idx="0">
                  <c:v>0</c:v>
                </c:pt>
                <c:pt idx="1">
                  <c:v>5</c:v>
                </c:pt>
                <c:pt idx="2">
                  <c:v>10</c:v>
                </c:pt>
                <c:pt idx="3">
                  <c:v>15</c:v>
                </c:pt>
                <c:pt idx="4">
                  <c:v>20</c:v>
                </c:pt>
                <c:pt idx="5">
                  <c:v>25</c:v>
                </c:pt>
                <c:pt idx="6">
                  <c:v>30</c:v>
                </c:pt>
                <c:pt idx="7">
                  <c:v>35</c:v>
                </c:pt>
                <c:pt idx="8">
                  <c:v>40</c:v>
                </c:pt>
                <c:pt idx="9">
                  <c:v>45</c:v>
                </c:pt>
                <c:pt idx="10">
                  <c:v>50</c:v>
                </c:pt>
                <c:pt idx="11">
                  <c:v>55</c:v>
                </c:pt>
                <c:pt idx="12">
                  <c:v>60</c:v>
                </c:pt>
                <c:pt idx="13">
                  <c:v>65</c:v>
                </c:pt>
              </c:numCache>
            </c:numRef>
          </c:xVal>
          <c:yVal>
            <c:numRef>
              <c:f>Sheet1!$AF$108:$AF$121</c:f>
              <c:numCache>
                <c:formatCode>General</c:formatCode>
                <c:ptCount val="14"/>
                <c:pt idx="0">
                  <c:v>223.6</c:v>
                </c:pt>
                <c:pt idx="1">
                  <c:v>208.28</c:v>
                </c:pt>
                <c:pt idx="2">
                  <c:v>192.95999999999998</c:v>
                </c:pt>
                <c:pt idx="3">
                  <c:v>177.64</c:v>
                </c:pt>
                <c:pt idx="4">
                  <c:v>162.32</c:v>
                </c:pt>
                <c:pt idx="5">
                  <c:v>147</c:v>
                </c:pt>
                <c:pt idx="6">
                  <c:v>131.68</c:v>
                </c:pt>
                <c:pt idx="7">
                  <c:v>116.35999999999999</c:v>
                </c:pt>
                <c:pt idx="8">
                  <c:v>101.03999999999999</c:v>
                </c:pt>
                <c:pt idx="9">
                  <c:v>85.72</c:v>
                </c:pt>
                <c:pt idx="10">
                  <c:v>70.400000000000006</c:v>
                </c:pt>
                <c:pt idx="11">
                  <c:v>55.079999999999984</c:v>
                </c:pt>
                <c:pt idx="12">
                  <c:v>39.759999999999991</c:v>
                </c:pt>
                <c:pt idx="13">
                  <c:v>24.439999999999998</c:v>
                </c:pt>
              </c:numCache>
            </c:numRef>
          </c:yVal>
          <c:smooth val="1"/>
        </c:ser>
        <c:ser>
          <c:idx val="8"/>
          <c:order val="8"/>
          <c:tx>
            <c:strRef>
              <c:f>Sheet1!$AG$107</c:f>
              <c:strCache>
                <c:ptCount val="1"/>
                <c:pt idx="0">
                  <c:v>Hsyst 90 mm</c:v>
                </c:pt>
              </c:strCache>
            </c:strRef>
          </c:tx>
          <c:spPr>
            <a:ln w="19050" cap="rnd">
              <a:solidFill>
                <a:schemeClr val="accent3">
                  <a:lumMod val="60000"/>
                </a:schemeClr>
              </a:solidFill>
              <a:round/>
            </a:ln>
            <a:effectLst/>
          </c:spPr>
          <c:marker>
            <c:symbol val="none"/>
          </c:marker>
          <c:xVal>
            <c:numRef>
              <c:f>Sheet1!$X$108:$X$121</c:f>
              <c:numCache>
                <c:formatCode>General</c:formatCode>
                <c:ptCount val="14"/>
                <c:pt idx="0">
                  <c:v>0</c:v>
                </c:pt>
                <c:pt idx="1">
                  <c:v>5</c:v>
                </c:pt>
                <c:pt idx="2">
                  <c:v>10</c:v>
                </c:pt>
                <c:pt idx="3">
                  <c:v>15</c:v>
                </c:pt>
                <c:pt idx="4">
                  <c:v>20</c:v>
                </c:pt>
                <c:pt idx="5">
                  <c:v>25</c:v>
                </c:pt>
                <c:pt idx="6">
                  <c:v>30</c:v>
                </c:pt>
                <c:pt idx="7">
                  <c:v>35</c:v>
                </c:pt>
                <c:pt idx="8">
                  <c:v>40</c:v>
                </c:pt>
                <c:pt idx="9">
                  <c:v>45</c:v>
                </c:pt>
                <c:pt idx="10">
                  <c:v>50</c:v>
                </c:pt>
                <c:pt idx="11">
                  <c:v>55</c:v>
                </c:pt>
                <c:pt idx="12">
                  <c:v>60</c:v>
                </c:pt>
                <c:pt idx="13">
                  <c:v>65</c:v>
                </c:pt>
              </c:numCache>
            </c:numRef>
          </c:xVal>
          <c:yVal>
            <c:numRef>
              <c:f>Sheet1!$AG$108:$AG$121</c:f>
              <c:numCache>
                <c:formatCode>General</c:formatCode>
                <c:ptCount val="14"/>
                <c:pt idx="0">
                  <c:v>39.78</c:v>
                </c:pt>
                <c:pt idx="1">
                  <c:v>43.137500000000003</c:v>
                </c:pt>
                <c:pt idx="2">
                  <c:v>49.269999999999996</c:v>
                </c:pt>
                <c:pt idx="3">
                  <c:v>58.177500000000002</c:v>
                </c:pt>
                <c:pt idx="4">
                  <c:v>69.86</c:v>
                </c:pt>
                <c:pt idx="5">
                  <c:v>84.317499999999995</c:v>
                </c:pt>
                <c:pt idx="6">
                  <c:v>101.55000000000001</c:v>
                </c:pt>
                <c:pt idx="7">
                  <c:v>121.5575</c:v>
                </c:pt>
                <c:pt idx="8">
                  <c:v>144.34</c:v>
                </c:pt>
                <c:pt idx="9">
                  <c:v>169.89750000000001</c:v>
                </c:pt>
                <c:pt idx="10">
                  <c:v>198.23</c:v>
                </c:pt>
                <c:pt idx="11">
                  <c:v>229.33749999999998</c:v>
                </c:pt>
                <c:pt idx="12">
                  <c:v>263.22000000000003</c:v>
                </c:pt>
                <c:pt idx="13">
                  <c:v>299.8775</c:v>
                </c:pt>
              </c:numCache>
            </c:numRef>
          </c:yVal>
          <c:smooth val="1"/>
        </c:ser>
        <c:ser>
          <c:idx val="9"/>
          <c:order val="9"/>
          <c:tx>
            <c:strRef>
              <c:f>Sheet1!$AH$107</c:f>
              <c:strCache>
                <c:ptCount val="1"/>
                <c:pt idx="0">
                  <c:v>Hsys 110 mm</c:v>
                </c:pt>
              </c:strCache>
            </c:strRef>
          </c:tx>
          <c:spPr>
            <a:ln w="19050" cap="rnd">
              <a:solidFill>
                <a:schemeClr val="accent4">
                  <a:lumMod val="60000"/>
                </a:schemeClr>
              </a:solidFill>
              <a:round/>
            </a:ln>
            <a:effectLst/>
          </c:spPr>
          <c:marker>
            <c:symbol val="none"/>
          </c:marker>
          <c:trendline>
            <c:spPr>
              <a:ln w="19050" cap="rnd">
                <a:solidFill>
                  <a:schemeClr val="accent4">
                    <a:lumMod val="60000"/>
                  </a:schemeClr>
                </a:solidFill>
                <a:prstDash val="sysDot"/>
              </a:ln>
              <a:effectLst/>
            </c:spPr>
            <c:trendlineType val="poly"/>
            <c:order val="2"/>
            <c:intercept val="40"/>
            <c:dispRSqr val="0"/>
            <c:dispEq val="0"/>
          </c:trendline>
          <c:xVal>
            <c:numRef>
              <c:f>Sheet1!$X$108:$X$121</c:f>
              <c:numCache>
                <c:formatCode>General</c:formatCode>
                <c:ptCount val="14"/>
                <c:pt idx="0">
                  <c:v>0</c:v>
                </c:pt>
                <c:pt idx="1">
                  <c:v>5</c:v>
                </c:pt>
                <c:pt idx="2">
                  <c:v>10</c:v>
                </c:pt>
                <c:pt idx="3">
                  <c:v>15</c:v>
                </c:pt>
                <c:pt idx="4">
                  <c:v>20</c:v>
                </c:pt>
                <c:pt idx="5">
                  <c:v>25</c:v>
                </c:pt>
                <c:pt idx="6">
                  <c:v>30</c:v>
                </c:pt>
                <c:pt idx="7">
                  <c:v>35</c:v>
                </c:pt>
                <c:pt idx="8">
                  <c:v>40</c:v>
                </c:pt>
                <c:pt idx="9">
                  <c:v>45</c:v>
                </c:pt>
                <c:pt idx="10">
                  <c:v>50</c:v>
                </c:pt>
                <c:pt idx="11">
                  <c:v>55</c:v>
                </c:pt>
                <c:pt idx="12">
                  <c:v>60</c:v>
                </c:pt>
                <c:pt idx="13">
                  <c:v>65</c:v>
                </c:pt>
              </c:numCache>
            </c:numRef>
          </c:xVal>
          <c:yVal>
            <c:numRef>
              <c:f>Sheet1!$AH$108:$AH$121</c:f>
              <c:numCache>
                <c:formatCode>General</c:formatCode>
                <c:ptCount val="14"/>
                <c:pt idx="0">
                  <c:v>39.909999999999997</c:v>
                </c:pt>
                <c:pt idx="1">
                  <c:v>41.184999999999995</c:v>
                </c:pt>
                <c:pt idx="2">
                  <c:v>43.504999999999995</c:v>
                </c:pt>
                <c:pt idx="3">
                  <c:v>46.87</c:v>
                </c:pt>
                <c:pt idx="4">
                  <c:v>51.279999999999994</c:v>
                </c:pt>
                <c:pt idx="5">
                  <c:v>56.734999999999999</c:v>
                </c:pt>
                <c:pt idx="6">
                  <c:v>63.234999999999999</c:v>
                </c:pt>
                <c:pt idx="7">
                  <c:v>70.78</c:v>
                </c:pt>
                <c:pt idx="8">
                  <c:v>79.36999999999999</c:v>
                </c:pt>
                <c:pt idx="9">
                  <c:v>89.004999999999995</c:v>
                </c:pt>
                <c:pt idx="10">
                  <c:v>99.684999999999988</c:v>
                </c:pt>
                <c:pt idx="11">
                  <c:v>111.41</c:v>
                </c:pt>
                <c:pt idx="12">
                  <c:v>124.17999999999999</c:v>
                </c:pt>
                <c:pt idx="13">
                  <c:v>137.995</c:v>
                </c:pt>
              </c:numCache>
            </c:numRef>
          </c:yVal>
          <c:smooth val="1"/>
        </c:ser>
        <c:ser>
          <c:idx val="10"/>
          <c:order val="10"/>
          <c:tx>
            <c:strRef>
              <c:f>Sheet1!$AI$107</c:f>
              <c:strCache>
                <c:ptCount val="1"/>
                <c:pt idx="0">
                  <c:v>Hsys 125 mm</c:v>
                </c:pt>
              </c:strCache>
            </c:strRef>
          </c:tx>
          <c:spPr>
            <a:ln w="19050" cap="rnd">
              <a:solidFill>
                <a:schemeClr val="accent5">
                  <a:lumMod val="60000"/>
                </a:schemeClr>
              </a:solidFill>
              <a:round/>
            </a:ln>
            <a:effectLst/>
          </c:spPr>
          <c:marker>
            <c:symbol val="none"/>
          </c:marker>
          <c:trendline>
            <c:spPr>
              <a:ln w="19050" cap="rnd">
                <a:solidFill>
                  <a:schemeClr val="accent5">
                    <a:lumMod val="60000"/>
                  </a:schemeClr>
                </a:solidFill>
                <a:prstDash val="sysDot"/>
              </a:ln>
              <a:effectLst/>
            </c:spPr>
            <c:trendlineType val="poly"/>
            <c:order val="2"/>
            <c:intercept val="40"/>
            <c:dispRSqr val="0"/>
            <c:dispEq val="0"/>
          </c:trendline>
          <c:xVal>
            <c:numRef>
              <c:f>Sheet1!$X$108:$X$121</c:f>
              <c:numCache>
                <c:formatCode>General</c:formatCode>
                <c:ptCount val="14"/>
                <c:pt idx="0">
                  <c:v>0</c:v>
                </c:pt>
                <c:pt idx="1">
                  <c:v>5</c:v>
                </c:pt>
                <c:pt idx="2">
                  <c:v>10</c:v>
                </c:pt>
                <c:pt idx="3">
                  <c:v>15</c:v>
                </c:pt>
                <c:pt idx="4">
                  <c:v>20</c:v>
                </c:pt>
                <c:pt idx="5">
                  <c:v>25</c:v>
                </c:pt>
                <c:pt idx="6">
                  <c:v>30</c:v>
                </c:pt>
                <c:pt idx="7">
                  <c:v>35</c:v>
                </c:pt>
                <c:pt idx="8">
                  <c:v>40</c:v>
                </c:pt>
                <c:pt idx="9">
                  <c:v>45</c:v>
                </c:pt>
                <c:pt idx="10">
                  <c:v>50</c:v>
                </c:pt>
                <c:pt idx="11">
                  <c:v>55</c:v>
                </c:pt>
                <c:pt idx="12">
                  <c:v>60</c:v>
                </c:pt>
                <c:pt idx="13">
                  <c:v>65</c:v>
                </c:pt>
              </c:numCache>
            </c:numRef>
          </c:xVal>
          <c:yVal>
            <c:numRef>
              <c:f>Sheet1!$AI$108:$AI$121</c:f>
              <c:numCache>
                <c:formatCode>General</c:formatCode>
                <c:ptCount val="14"/>
                <c:pt idx="0">
                  <c:v>39.94</c:v>
                </c:pt>
                <c:pt idx="1">
                  <c:v>40.64</c:v>
                </c:pt>
                <c:pt idx="2">
                  <c:v>41.894999999999996</c:v>
                </c:pt>
                <c:pt idx="3">
                  <c:v>43.704999999999998</c:v>
                </c:pt>
                <c:pt idx="4">
                  <c:v>46.069999999999993</c:v>
                </c:pt>
                <c:pt idx="5">
                  <c:v>48.989999999999995</c:v>
                </c:pt>
                <c:pt idx="6">
                  <c:v>52.464999999999996</c:v>
                </c:pt>
                <c:pt idx="7">
                  <c:v>56.495000000000005</c:v>
                </c:pt>
                <c:pt idx="8">
                  <c:v>61.08</c:v>
                </c:pt>
                <c:pt idx="9">
                  <c:v>66.22</c:v>
                </c:pt>
                <c:pt idx="10">
                  <c:v>71.914999999999992</c:v>
                </c:pt>
                <c:pt idx="11">
                  <c:v>78.164999999999992</c:v>
                </c:pt>
                <c:pt idx="12">
                  <c:v>84.97</c:v>
                </c:pt>
                <c:pt idx="13">
                  <c:v>92.33</c:v>
                </c:pt>
              </c:numCache>
            </c:numRef>
          </c:yVal>
          <c:smooth val="1"/>
        </c:ser>
        <c:ser>
          <c:idx val="11"/>
          <c:order val="11"/>
          <c:tx>
            <c:strRef>
              <c:f>Sheet1!$AJ$107</c:f>
              <c:strCache>
                <c:ptCount val="1"/>
                <c:pt idx="0">
                  <c:v>Hsys 140 mm</c:v>
                </c:pt>
              </c:strCache>
            </c:strRef>
          </c:tx>
          <c:spPr>
            <a:ln w="19050" cap="rnd">
              <a:solidFill>
                <a:schemeClr val="accent6">
                  <a:lumMod val="60000"/>
                </a:schemeClr>
              </a:solidFill>
              <a:round/>
            </a:ln>
            <a:effectLst/>
          </c:spPr>
          <c:marker>
            <c:symbol val="none"/>
          </c:marker>
          <c:trendline>
            <c:spPr>
              <a:ln w="19050" cap="rnd">
                <a:solidFill>
                  <a:schemeClr val="accent6">
                    <a:lumMod val="60000"/>
                  </a:schemeClr>
                </a:solidFill>
                <a:prstDash val="sysDot"/>
              </a:ln>
              <a:effectLst/>
            </c:spPr>
            <c:trendlineType val="poly"/>
            <c:order val="2"/>
            <c:intercept val="40"/>
            <c:dispRSqr val="0"/>
            <c:dispEq val="0"/>
          </c:trendline>
          <c:xVal>
            <c:numRef>
              <c:f>Sheet1!$X$108:$X$121</c:f>
              <c:numCache>
                <c:formatCode>General</c:formatCode>
                <c:ptCount val="14"/>
                <c:pt idx="0">
                  <c:v>0</c:v>
                </c:pt>
                <c:pt idx="1">
                  <c:v>5</c:v>
                </c:pt>
                <c:pt idx="2">
                  <c:v>10</c:v>
                </c:pt>
                <c:pt idx="3">
                  <c:v>15</c:v>
                </c:pt>
                <c:pt idx="4">
                  <c:v>20</c:v>
                </c:pt>
                <c:pt idx="5">
                  <c:v>25</c:v>
                </c:pt>
                <c:pt idx="6">
                  <c:v>30</c:v>
                </c:pt>
                <c:pt idx="7">
                  <c:v>35</c:v>
                </c:pt>
                <c:pt idx="8">
                  <c:v>40</c:v>
                </c:pt>
                <c:pt idx="9">
                  <c:v>45</c:v>
                </c:pt>
                <c:pt idx="10">
                  <c:v>50</c:v>
                </c:pt>
                <c:pt idx="11">
                  <c:v>55</c:v>
                </c:pt>
                <c:pt idx="12">
                  <c:v>60</c:v>
                </c:pt>
                <c:pt idx="13">
                  <c:v>65</c:v>
                </c:pt>
              </c:numCache>
            </c:numRef>
          </c:xVal>
          <c:yVal>
            <c:numRef>
              <c:f>Sheet1!$AJ$108:$AJ$121</c:f>
              <c:numCache>
                <c:formatCode>General</c:formatCode>
                <c:ptCount val="14"/>
                <c:pt idx="0">
                  <c:v>40.155000000000001</c:v>
                </c:pt>
                <c:pt idx="1">
                  <c:v>40.198500000000003</c:v>
                </c:pt>
                <c:pt idx="2">
                  <c:v>40.677</c:v>
                </c:pt>
                <c:pt idx="3">
                  <c:v>41.590500000000006</c:v>
                </c:pt>
                <c:pt idx="4">
                  <c:v>42.939</c:v>
                </c:pt>
                <c:pt idx="5">
                  <c:v>44.722500000000004</c:v>
                </c:pt>
                <c:pt idx="6">
                  <c:v>46.941000000000003</c:v>
                </c:pt>
                <c:pt idx="7">
                  <c:v>49.594499999999996</c:v>
                </c:pt>
                <c:pt idx="8">
                  <c:v>52.682999999999993</c:v>
                </c:pt>
                <c:pt idx="9">
                  <c:v>56.206499999999998</c:v>
                </c:pt>
                <c:pt idx="10">
                  <c:v>60.164999999999999</c:v>
                </c:pt>
                <c:pt idx="11">
                  <c:v>64.558499999999995</c:v>
                </c:pt>
                <c:pt idx="12">
                  <c:v>69.387</c:v>
                </c:pt>
                <c:pt idx="13">
                  <c:v>74.650499999999994</c:v>
                </c:pt>
              </c:numCache>
            </c:numRef>
          </c:yVal>
          <c:smooth val="1"/>
        </c:ser>
        <c:ser>
          <c:idx val="12"/>
          <c:order val="12"/>
          <c:tx>
            <c:v>90mm op</c:v>
          </c:tx>
          <c:spPr>
            <a:ln w="19050" cap="rnd">
              <a:noFill/>
              <a:round/>
            </a:ln>
            <a:effectLst/>
          </c:spPr>
          <c:marker>
            <c:symbol val="circle"/>
            <c:size val="4"/>
            <c:spPr>
              <a:noFill/>
              <a:ln w="9525">
                <a:solidFill>
                  <a:schemeClr val="tx1"/>
                </a:solidFill>
              </a:ln>
              <a:effectLst/>
            </c:spPr>
          </c:marker>
          <c:xVal>
            <c:numRef>
              <c:f>Sheet1!$AE$138:$AE$145</c:f>
              <c:numCache>
                <c:formatCode>General</c:formatCode>
                <c:ptCount val="8"/>
                <c:pt idx="0">
                  <c:v>0</c:v>
                </c:pt>
                <c:pt idx="1">
                  <c:v>10</c:v>
                </c:pt>
                <c:pt idx="2">
                  <c:v>15.5</c:v>
                </c:pt>
                <c:pt idx="3">
                  <c:v>20</c:v>
                </c:pt>
                <c:pt idx="4">
                  <c:v>23.5</c:v>
                </c:pt>
                <c:pt idx="5">
                  <c:v>27</c:v>
                </c:pt>
                <c:pt idx="6">
                  <c:v>30</c:v>
                </c:pt>
                <c:pt idx="7">
                  <c:v>34.4</c:v>
                </c:pt>
              </c:numCache>
            </c:numRef>
          </c:xVal>
          <c:yVal>
            <c:numRef>
              <c:f>Sheet1!$AJ$138:$AJ$145</c:f>
              <c:numCache>
                <c:formatCode>General</c:formatCode>
                <c:ptCount val="8"/>
                <c:pt idx="0">
                  <c:v>40</c:v>
                </c:pt>
                <c:pt idx="1">
                  <c:v>49.31</c:v>
                </c:pt>
                <c:pt idx="2">
                  <c:v>59.119250000000001</c:v>
                </c:pt>
                <c:pt idx="3">
                  <c:v>69.62</c:v>
                </c:pt>
                <c:pt idx="4">
                  <c:v>79.327249999999992</c:v>
                </c:pt>
                <c:pt idx="5">
                  <c:v>90.382000000000005</c:v>
                </c:pt>
                <c:pt idx="6">
                  <c:v>100.93</c:v>
                </c:pt>
                <c:pt idx="7">
                  <c:v>118.19120000000001</c:v>
                </c:pt>
              </c:numCache>
            </c:numRef>
          </c:yVal>
          <c:smooth val="1"/>
        </c:ser>
        <c:ser>
          <c:idx val="13"/>
          <c:order val="13"/>
          <c:tx>
            <c:v>110 mm op</c:v>
          </c:tx>
          <c:spPr>
            <a:ln w="19050" cap="rnd">
              <a:noFill/>
              <a:round/>
            </a:ln>
            <a:effectLst/>
          </c:spPr>
          <c:marker>
            <c:symbol val="circle"/>
            <c:size val="4"/>
            <c:spPr>
              <a:noFill/>
              <a:ln w="9525">
                <a:solidFill>
                  <a:schemeClr val="tx1"/>
                </a:solidFill>
              </a:ln>
              <a:effectLst/>
            </c:spPr>
          </c:marker>
          <c:xVal>
            <c:numRef>
              <c:f>Sheet1!$AF$138:$AF$145</c:f>
              <c:numCache>
                <c:formatCode>General</c:formatCode>
                <c:ptCount val="8"/>
                <c:pt idx="0">
                  <c:v>0</c:v>
                </c:pt>
                <c:pt idx="1">
                  <c:v>12.7</c:v>
                </c:pt>
                <c:pt idx="2">
                  <c:v>21.5</c:v>
                </c:pt>
                <c:pt idx="3">
                  <c:v>27</c:v>
                </c:pt>
                <c:pt idx="4">
                  <c:v>32</c:v>
                </c:pt>
                <c:pt idx="5">
                  <c:v>36</c:v>
                </c:pt>
                <c:pt idx="6">
                  <c:v>40</c:v>
                </c:pt>
                <c:pt idx="7">
                  <c:v>44.5</c:v>
                </c:pt>
              </c:numCache>
            </c:numRef>
          </c:xVal>
          <c:yVal>
            <c:numRef>
              <c:f>Sheet1!$AK$138:$AK$145</c:f>
              <c:numCache>
                <c:formatCode>General</c:formatCode>
                <c:ptCount val="8"/>
                <c:pt idx="0">
                  <c:v>40</c:v>
                </c:pt>
                <c:pt idx="1">
                  <c:v>45.282311</c:v>
                </c:pt>
                <c:pt idx="2">
                  <c:v>52.896775000000005</c:v>
                </c:pt>
                <c:pt idx="3">
                  <c:v>59.299599999999998</c:v>
                </c:pt>
                <c:pt idx="4">
                  <c:v>66.217600000000004</c:v>
                </c:pt>
                <c:pt idx="5">
                  <c:v>72.504400000000004</c:v>
                </c:pt>
                <c:pt idx="6">
                  <c:v>79.459999999999994</c:v>
                </c:pt>
                <c:pt idx="7">
                  <c:v>88.084474999999998</c:v>
                </c:pt>
              </c:numCache>
            </c:numRef>
          </c:yVal>
          <c:smooth val="1"/>
        </c:ser>
        <c:ser>
          <c:idx val="14"/>
          <c:order val="14"/>
          <c:tx>
            <c:v>125 mm op</c:v>
          </c:tx>
          <c:spPr>
            <a:ln w="19050" cap="rnd">
              <a:noFill/>
              <a:round/>
            </a:ln>
            <a:effectLst/>
          </c:spPr>
          <c:marker>
            <c:symbol val="circle"/>
            <c:size val="4"/>
            <c:spPr>
              <a:noFill/>
              <a:ln w="9525">
                <a:solidFill>
                  <a:schemeClr val="tx1"/>
                </a:solidFill>
              </a:ln>
              <a:effectLst/>
            </c:spPr>
          </c:marker>
          <c:xVal>
            <c:numRef>
              <c:f>Sheet1!$AG$138:$AG$145</c:f>
              <c:numCache>
                <c:formatCode>General</c:formatCode>
                <c:ptCount val="8"/>
                <c:pt idx="0">
                  <c:v>0</c:v>
                </c:pt>
                <c:pt idx="1">
                  <c:v>14</c:v>
                </c:pt>
                <c:pt idx="2">
                  <c:v>24</c:v>
                </c:pt>
                <c:pt idx="3">
                  <c:v>30.5</c:v>
                </c:pt>
                <c:pt idx="4">
                  <c:v>36.200000000000003</c:v>
                </c:pt>
                <c:pt idx="5">
                  <c:v>42</c:v>
                </c:pt>
                <c:pt idx="6">
                  <c:v>46</c:v>
                </c:pt>
                <c:pt idx="7">
                  <c:v>49.8</c:v>
                </c:pt>
              </c:numCache>
            </c:numRef>
          </c:xVal>
          <c:yVal>
            <c:numRef>
              <c:f>Sheet1!$AL$138:$AL$145</c:f>
              <c:numCache>
                <c:formatCode>General</c:formatCode>
                <c:ptCount val="8"/>
                <c:pt idx="0">
                  <c:v>40</c:v>
                </c:pt>
                <c:pt idx="1">
                  <c:v>43.338999999999999</c:v>
                </c:pt>
                <c:pt idx="2">
                  <c:v>48.363999999999997</c:v>
                </c:pt>
                <c:pt idx="3">
                  <c:v>52.81</c:v>
                </c:pt>
                <c:pt idx="4">
                  <c:v>57.473740000000006</c:v>
                </c:pt>
                <c:pt idx="5">
                  <c:v>62.953000000000003</c:v>
                </c:pt>
                <c:pt idx="6">
                  <c:v>67.162999999999997</c:v>
                </c:pt>
                <c:pt idx="7">
                  <c:v>71.48854</c:v>
                </c:pt>
              </c:numCache>
            </c:numRef>
          </c:yVal>
          <c:smooth val="1"/>
        </c:ser>
        <c:ser>
          <c:idx val="15"/>
          <c:order val="15"/>
          <c:tx>
            <c:v>140 mm op</c:v>
          </c:tx>
          <c:spPr>
            <a:ln w="19050" cap="rnd">
              <a:noFill/>
              <a:round/>
            </a:ln>
            <a:effectLst/>
          </c:spPr>
          <c:marker>
            <c:symbol val="circle"/>
            <c:size val="4"/>
            <c:spPr>
              <a:noFill/>
              <a:ln w="9525">
                <a:solidFill>
                  <a:schemeClr val="tx1"/>
                </a:solidFill>
              </a:ln>
              <a:effectLst/>
            </c:spPr>
          </c:marker>
          <c:xVal>
            <c:numRef>
              <c:f>Sheet1!$AH$138:$AH$145</c:f>
              <c:numCache>
                <c:formatCode>General</c:formatCode>
                <c:ptCount val="8"/>
                <c:pt idx="0">
                  <c:v>0</c:v>
                </c:pt>
                <c:pt idx="1">
                  <c:v>15.5</c:v>
                </c:pt>
                <c:pt idx="2">
                  <c:v>26</c:v>
                </c:pt>
                <c:pt idx="3">
                  <c:v>32.700000000000003</c:v>
                </c:pt>
                <c:pt idx="4">
                  <c:v>39.799999999999997</c:v>
                </c:pt>
                <c:pt idx="5">
                  <c:v>45</c:v>
                </c:pt>
                <c:pt idx="6">
                  <c:v>50</c:v>
                </c:pt>
                <c:pt idx="7">
                  <c:v>53</c:v>
                </c:pt>
              </c:numCache>
            </c:numRef>
          </c:xVal>
          <c:yVal>
            <c:numRef>
              <c:f>Sheet1!$AM$138:$AM$145</c:f>
              <c:numCache>
                <c:formatCode>General</c:formatCode>
                <c:ptCount val="8"/>
                <c:pt idx="0">
                  <c:v>40</c:v>
                </c:pt>
                <c:pt idx="1">
                  <c:v>41.550775000000002</c:v>
                </c:pt>
                <c:pt idx="2">
                  <c:v>44.976399999999998</c:v>
                </c:pt>
                <c:pt idx="3">
                  <c:v>48.164863000000004</c:v>
                </c:pt>
                <c:pt idx="4">
                  <c:v>52.396107999999998</c:v>
                </c:pt>
                <c:pt idx="5">
                  <c:v>56.051499999999997</c:v>
                </c:pt>
                <c:pt idx="6">
                  <c:v>60.01</c:v>
                </c:pt>
                <c:pt idx="7">
                  <c:v>62.593899999999998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30111784"/>
        <c:axId val="530117664"/>
      </c:scatterChart>
      <c:valAx>
        <c:axId val="530111784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b="1"/>
                  <a:t>Flow Q [m3/hr]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1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30117664"/>
        <c:crosses val="autoZero"/>
        <c:crossBetween val="midCat"/>
      </c:valAx>
      <c:valAx>
        <c:axId val="530117664"/>
        <c:scaling>
          <c:orientation val="minMax"/>
          <c:max val="250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b="1"/>
                  <a:t>Total Dynamic Head TDH [m]</a:t>
                </a:r>
              </a:p>
            </c:rich>
          </c:tx>
          <c:layout>
            <c:manualLayout>
              <c:xMode val="edge"/>
              <c:yMode val="edge"/>
              <c:x val="1.1733473864010332E-2"/>
              <c:y val="0.12672905954632424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1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30111784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solidFill>
        <a:srgbClr val="0070C0"/>
      </a:solidFill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  <c:userShapes r:id="rId4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 b="1" dirty="0" smtClean="0"/>
              <a:t>Diurnal variation of flow</a:t>
            </a:r>
            <a:r>
              <a:rPr lang="en-GB" b="1" baseline="0" dirty="0" smtClean="0"/>
              <a:t> rate and head</a:t>
            </a:r>
            <a:endParaRPr lang="en-GB" b="1" dirty="0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14594649707248133"/>
          <c:y val="0.18560185185185185"/>
          <c:w val="0.73405572380375528"/>
          <c:h val="0.66162037037037025"/>
        </c:manualLayout>
      </c:layout>
      <c:scatterChart>
        <c:scatterStyle val="smoothMarker"/>
        <c:varyColors val="0"/>
        <c:ser>
          <c:idx val="0"/>
          <c:order val="0"/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CALCULATOR!$D$49:$D$61</c:f>
              <c:numCache>
                <c:formatCode>General</c:formatCode>
                <c:ptCount val="13"/>
                <c:pt idx="1">
                  <c:v>6.5</c:v>
                </c:pt>
                <c:pt idx="2">
                  <c:v>7.5</c:v>
                </c:pt>
                <c:pt idx="3">
                  <c:v>8.5</c:v>
                </c:pt>
                <c:pt idx="4">
                  <c:v>9.5</c:v>
                </c:pt>
                <c:pt idx="5">
                  <c:v>10.5</c:v>
                </c:pt>
                <c:pt idx="6">
                  <c:v>11.5</c:v>
                </c:pt>
                <c:pt idx="7">
                  <c:v>12.5</c:v>
                </c:pt>
                <c:pt idx="8">
                  <c:v>13.5</c:v>
                </c:pt>
                <c:pt idx="9">
                  <c:v>14.5</c:v>
                </c:pt>
                <c:pt idx="10">
                  <c:v>15.5</c:v>
                </c:pt>
                <c:pt idx="11">
                  <c:v>16.5</c:v>
                </c:pt>
                <c:pt idx="12">
                  <c:v>17.5</c:v>
                </c:pt>
              </c:numCache>
            </c:numRef>
          </c:xVal>
          <c:yVal>
            <c:numRef>
              <c:f>CALCULATOR!$J$49:$J$61</c:f>
              <c:numCache>
                <c:formatCode>0.000</c:formatCode>
                <c:ptCount val="13"/>
                <c:pt idx="1">
                  <c:v>0</c:v>
                </c:pt>
                <c:pt idx="2">
                  <c:v>9.3244751379686939</c:v>
                </c:pt>
                <c:pt idx="3">
                  <c:v>21.38020416972682</c:v>
                </c:pt>
                <c:pt idx="4">
                  <c:v>28.568044479132507</c:v>
                </c:pt>
                <c:pt idx="5">
                  <c:v>32.704098911156521</c:v>
                </c:pt>
                <c:pt idx="6">
                  <c:v>34.53293994076428</c:v>
                </c:pt>
                <c:pt idx="7">
                  <c:v>34.368312239364556</c:v>
                </c:pt>
                <c:pt idx="8">
                  <c:v>32.2375975009341</c:v>
                </c:pt>
                <c:pt idx="9">
                  <c:v>27.874859244327954</c:v>
                </c:pt>
                <c:pt idx="10">
                  <c:v>20.565883886535385</c:v>
                </c:pt>
                <c:pt idx="11">
                  <c:v>8.5044394745320062</c:v>
                </c:pt>
                <c:pt idx="12">
                  <c:v>0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74934336"/>
        <c:axId val="474941000"/>
      </c:scatterChart>
      <c:scatterChart>
        <c:scatterStyle val="smoothMarker"/>
        <c:varyColors val="0"/>
        <c:ser>
          <c:idx val="1"/>
          <c:order val="1"/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xVal>
            <c:numRef>
              <c:f>CALCULATOR!$D$49:$D$61</c:f>
              <c:numCache>
                <c:formatCode>General</c:formatCode>
                <c:ptCount val="13"/>
                <c:pt idx="1">
                  <c:v>6.5</c:v>
                </c:pt>
                <c:pt idx="2">
                  <c:v>7.5</c:v>
                </c:pt>
                <c:pt idx="3">
                  <c:v>8.5</c:v>
                </c:pt>
                <c:pt idx="4">
                  <c:v>9.5</c:v>
                </c:pt>
                <c:pt idx="5">
                  <c:v>10.5</c:v>
                </c:pt>
                <c:pt idx="6">
                  <c:v>11.5</c:v>
                </c:pt>
                <c:pt idx="7">
                  <c:v>12.5</c:v>
                </c:pt>
                <c:pt idx="8">
                  <c:v>13.5</c:v>
                </c:pt>
                <c:pt idx="9">
                  <c:v>14.5</c:v>
                </c:pt>
                <c:pt idx="10">
                  <c:v>15.5</c:v>
                </c:pt>
                <c:pt idx="11">
                  <c:v>16.5</c:v>
                </c:pt>
                <c:pt idx="12">
                  <c:v>17.5</c:v>
                </c:pt>
              </c:numCache>
            </c:numRef>
          </c:xVal>
          <c:yVal>
            <c:numRef>
              <c:f>CALCULATOR!$K$49:$K$61</c:f>
              <c:numCache>
                <c:formatCode>0.0</c:formatCode>
                <c:ptCount val="13"/>
                <c:pt idx="1">
                  <c:v>40</c:v>
                </c:pt>
                <c:pt idx="2">
                  <c:v>41.720381272419885</c:v>
                </c:pt>
                <c:pt idx="3">
                  <c:v>46.805752284513041</c:v>
                </c:pt>
                <c:pt idx="4">
                  <c:v>51.373089738324531</c:v>
                </c:pt>
                <c:pt idx="5">
                  <c:v>54.52112676186055</c:v>
                </c:pt>
                <c:pt idx="6">
                  <c:v>56.034183879773913</c:v>
                </c:pt>
                <c:pt idx="7">
                  <c:v>55.894941128013791</c:v>
                </c:pt>
                <c:pt idx="8">
                  <c:v>54.147061285793448</c:v>
                </c:pt>
                <c:pt idx="9">
                  <c:v>50.882649933381728</c:v>
                </c:pt>
                <c:pt idx="10">
                  <c:v>46.360643533191819</c:v>
                </c:pt>
                <c:pt idx="11">
                  <c:v>41.491672545050456</c:v>
                </c:pt>
                <c:pt idx="12">
                  <c:v>40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74932768"/>
        <c:axId val="474935120"/>
      </c:scatterChart>
      <c:valAx>
        <c:axId val="474934336"/>
        <c:scaling>
          <c:orientation val="minMax"/>
          <c:max val="17.5"/>
          <c:min val="6.5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Solar</a:t>
                </a:r>
                <a:r>
                  <a:rPr lang="en-GB" baseline="0"/>
                  <a:t> Time [hour]</a:t>
                </a:r>
                <a:endParaRPr lang="en-GB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74941000"/>
        <c:crosses val="autoZero"/>
        <c:crossBetween val="midCat"/>
        <c:majorUnit val="1"/>
      </c:valAx>
      <c:valAx>
        <c:axId val="47494100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Flow</a:t>
                </a:r>
                <a:r>
                  <a:rPr lang="en-GB" baseline="0"/>
                  <a:t> rate [m3/hr]</a:t>
                </a:r>
                <a:endParaRPr lang="en-GB"/>
              </a:p>
            </c:rich>
          </c:tx>
          <c:layout/>
          <c:overlay val="0"/>
          <c:spPr>
            <a:noFill/>
            <a:ln>
              <a:solidFill>
                <a:schemeClr val="accent1"/>
              </a:solidFill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.000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74934336"/>
        <c:crosses val="autoZero"/>
        <c:crossBetween val="midCat"/>
      </c:valAx>
      <c:valAx>
        <c:axId val="474935120"/>
        <c:scaling>
          <c:orientation val="minMax"/>
        </c:scaling>
        <c:delete val="0"/>
        <c:axPos val="r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Total Dynamic Head [m]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.0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74932768"/>
        <c:crosses val="max"/>
        <c:crossBetween val="midCat"/>
      </c:valAx>
      <c:valAx>
        <c:axId val="474932768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474935120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solidFill>
        <a:srgbClr val="C00000"/>
      </a:solidFill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 sz="1400" b="1" dirty="0"/>
              <a:t>Daily volume delivered by month for different </a:t>
            </a:r>
            <a:r>
              <a:rPr lang="en-GB" sz="1400" b="1" dirty="0" smtClean="0"/>
              <a:t>system designs</a:t>
            </a:r>
            <a:endParaRPr lang="en-GB" sz="1400" b="1" dirty="0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v>90 mm pipe and 21500 W PV array</c:v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CALCULATOR!$O$68:$O$79</c:f>
              <c:strCache>
                <c:ptCount val="12"/>
                <c:pt idx="0">
                  <c:v>January</c:v>
                </c:pt>
                <c:pt idx="1">
                  <c:v>February</c:v>
                </c:pt>
                <c:pt idx="2">
                  <c:v>March</c:v>
                </c:pt>
                <c:pt idx="3">
                  <c:v>April</c:v>
                </c:pt>
                <c:pt idx="4">
                  <c:v>May</c:v>
                </c:pt>
                <c:pt idx="5">
                  <c:v>June</c:v>
                </c:pt>
                <c:pt idx="6">
                  <c:v>July</c:v>
                </c:pt>
                <c:pt idx="7">
                  <c:v>August</c:v>
                </c:pt>
                <c:pt idx="8">
                  <c:v>September</c:v>
                </c:pt>
                <c:pt idx="9">
                  <c:v>October</c:v>
                </c:pt>
                <c:pt idx="10">
                  <c:v>November</c:v>
                </c:pt>
                <c:pt idx="11">
                  <c:v>December</c:v>
                </c:pt>
              </c:strCache>
            </c:strRef>
          </c:cat>
          <c:val>
            <c:numRef>
              <c:f>CALCULATOR!$P$69:$P$80</c:f>
              <c:numCache>
                <c:formatCode>0</c:formatCode>
                <c:ptCount val="12"/>
                <c:pt idx="0">
                  <c:v>250</c:v>
                </c:pt>
                <c:pt idx="1">
                  <c:v>257</c:v>
                </c:pt>
                <c:pt idx="2">
                  <c:v>266</c:v>
                </c:pt>
                <c:pt idx="3">
                  <c:v>275</c:v>
                </c:pt>
                <c:pt idx="4">
                  <c:v>278</c:v>
                </c:pt>
                <c:pt idx="5">
                  <c:v>268</c:v>
                </c:pt>
                <c:pt idx="6">
                  <c:v>277</c:v>
                </c:pt>
                <c:pt idx="7">
                  <c:v>280</c:v>
                </c:pt>
                <c:pt idx="8">
                  <c:v>275</c:v>
                </c:pt>
                <c:pt idx="9">
                  <c:v>270</c:v>
                </c:pt>
                <c:pt idx="10">
                  <c:v>259</c:v>
                </c:pt>
                <c:pt idx="11">
                  <c:v>253.1</c:v>
                </c:pt>
              </c:numCache>
            </c:numRef>
          </c:val>
        </c:ser>
        <c:ser>
          <c:idx val="1"/>
          <c:order val="1"/>
          <c:tx>
            <c:v>110 mm pipe and 14940 W PV array</c:v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CALCULATOR!$O$68:$O$79</c:f>
              <c:strCache>
                <c:ptCount val="12"/>
                <c:pt idx="0">
                  <c:v>January</c:v>
                </c:pt>
                <c:pt idx="1">
                  <c:v>February</c:v>
                </c:pt>
                <c:pt idx="2">
                  <c:v>March</c:v>
                </c:pt>
                <c:pt idx="3">
                  <c:v>April</c:v>
                </c:pt>
                <c:pt idx="4">
                  <c:v>May</c:v>
                </c:pt>
                <c:pt idx="5">
                  <c:v>June</c:v>
                </c:pt>
                <c:pt idx="6">
                  <c:v>July</c:v>
                </c:pt>
                <c:pt idx="7">
                  <c:v>August</c:v>
                </c:pt>
                <c:pt idx="8">
                  <c:v>September</c:v>
                </c:pt>
                <c:pt idx="9">
                  <c:v>October</c:v>
                </c:pt>
                <c:pt idx="10">
                  <c:v>November</c:v>
                </c:pt>
                <c:pt idx="11">
                  <c:v>December</c:v>
                </c:pt>
              </c:strCache>
            </c:strRef>
          </c:cat>
          <c:val>
            <c:numRef>
              <c:f>CALCULATOR!$Q$69:$Q$80</c:f>
              <c:numCache>
                <c:formatCode>0</c:formatCode>
                <c:ptCount val="12"/>
                <c:pt idx="0" formatCode="General">
                  <c:v>250</c:v>
                </c:pt>
                <c:pt idx="1">
                  <c:v>259</c:v>
                </c:pt>
                <c:pt idx="2">
                  <c:v>272</c:v>
                </c:pt>
                <c:pt idx="3" formatCode="General">
                  <c:v>283</c:v>
                </c:pt>
                <c:pt idx="4">
                  <c:v>287</c:v>
                </c:pt>
                <c:pt idx="5" formatCode="General">
                  <c:v>274</c:v>
                </c:pt>
                <c:pt idx="6">
                  <c:v>286</c:v>
                </c:pt>
                <c:pt idx="7" formatCode="General">
                  <c:v>290</c:v>
                </c:pt>
                <c:pt idx="8">
                  <c:v>283</c:v>
                </c:pt>
                <c:pt idx="9" formatCode="General">
                  <c:v>276</c:v>
                </c:pt>
                <c:pt idx="10">
                  <c:v>262</c:v>
                </c:pt>
                <c:pt idx="11" formatCode="General">
                  <c:v>254</c:v>
                </c:pt>
              </c:numCache>
            </c:numRef>
          </c:val>
        </c:ser>
        <c:ser>
          <c:idx val="2"/>
          <c:order val="2"/>
          <c:tx>
            <c:v>125 mm pipe and 12720 W PV array</c:v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CALCULATOR!$O$68:$O$79</c:f>
              <c:strCache>
                <c:ptCount val="12"/>
                <c:pt idx="0">
                  <c:v>January</c:v>
                </c:pt>
                <c:pt idx="1">
                  <c:v>February</c:v>
                </c:pt>
                <c:pt idx="2">
                  <c:v>March</c:v>
                </c:pt>
                <c:pt idx="3">
                  <c:v>April</c:v>
                </c:pt>
                <c:pt idx="4">
                  <c:v>May</c:v>
                </c:pt>
                <c:pt idx="5">
                  <c:v>June</c:v>
                </c:pt>
                <c:pt idx="6">
                  <c:v>July</c:v>
                </c:pt>
                <c:pt idx="7">
                  <c:v>August</c:v>
                </c:pt>
                <c:pt idx="8">
                  <c:v>September</c:v>
                </c:pt>
                <c:pt idx="9">
                  <c:v>October</c:v>
                </c:pt>
                <c:pt idx="10">
                  <c:v>November</c:v>
                </c:pt>
                <c:pt idx="11">
                  <c:v>December</c:v>
                </c:pt>
              </c:strCache>
            </c:strRef>
          </c:cat>
          <c:val>
            <c:numRef>
              <c:f>CALCULATOR!$R$69:$R$80</c:f>
              <c:numCache>
                <c:formatCode>General</c:formatCode>
                <c:ptCount val="12"/>
                <c:pt idx="0">
                  <c:v>250</c:v>
                </c:pt>
                <c:pt idx="1">
                  <c:v>261</c:v>
                </c:pt>
                <c:pt idx="2">
                  <c:v>275</c:v>
                </c:pt>
                <c:pt idx="3">
                  <c:v>289</c:v>
                </c:pt>
                <c:pt idx="4">
                  <c:v>293</c:v>
                </c:pt>
                <c:pt idx="5">
                  <c:v>278</c:v>
                </c:pt>
                <c:pt idx="6">
                  <c:v>292</c:v>
                </c:pt>
                <c:pt idx="7">
                  <c:v>296</c:v>
                </c:pt>
                <c:pt idx="8">
                  <c:v>288</c:v>
                </c:pt>
                <c:pt idx="9">
                  <c:v>281</c:v>
                </c:pt>
                <c:pt idx="10">
                  <c:v>264</c:v>
                </c:pt>
                <c:pt idx="11">
                  <c:v>254</c:v>
                </c:pt>
              </c:numCache>
            </c:numRef>
          </c:val>
        </c:ser>
        <c:ser>
          <c:idx val="3"/>
          <c:order val="3"/>
          <c:tx>
            <c:v>140 mm pipe and 11700 W PV array</c:v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CALCULATOR!$O$68:$O$79</c:f>
              <c:strCache>
                <c:ptCount val="12"/>
                <c:pt idx="0">
                  <c:v>January</c:v>
                </c:pt>
                <c:pt idx="1">
                  <c:v>February</c:v>
                </c:pt>
                <c:pt idx="2">
                  <c:v>March</c:v>
                </c:pt>
                <c:pt idx="3">
                  <c:v>April</c:v>
                </c:pt>
                <c:pt idx="4">
                  <c:v>May</c:v>
                </c:pt>
                <c:pt idx="5">
                  <c:v>June</c:v>
                </c:pt>
                <c:pt idx="6">
                  <c:v>July</c:v>
                </c:pt>
                <c:pt idx="7">
                  <c:v>August</c:v>
                </c:pt>
                <c:pt idx="8">
                  <c:v>September</c:v>
                </c:pt>
                <c:pt idx="9">
                  <c:v>October</c:v>
                </c:pt>
                <c:pt idx="10">
                  <c:v>November</c:v>
                </c:pt>
                <c:pt idx="11">
                  <c:v>December</c:v>
                </c:pt>
              </c:strCache>
            </c:strRef>
          </c:cat>
          <c:val>
            <c:numRef>
              <c:f>CALCULATOR!$S$69:$S$80</c:f>
              <c:numCache>
                <c:formatCode>General</c:formatCode>
                <c:ptCount val="12"/>
                <c:pt idx="0">
                  <c:v>250</c:v>
                </c:pt>
                <c:pt idx="1">
                  <c:v>261</c:v>
                </c:pt>
                <c:pt idx="2">
                  <c:v>277</c:v>
                </c:pt>
                <c:pt idx="3">
                  <c:v>291</c:v>
                </c:pt>
                <c:pt idx="4">
                  <c:v>296</c:v>
                </c:pt>
                <c:pt idx="5">
                  <c:v>279</c:v>
                </c:pt>
                <c:pt idx="6">
                  <c:v>294</c:v>
                </c:pt>
                <c:pt idx="7">
                  <c:v>299</c:v>
                </c:pt>
                <c:pt idx="8">
                  <c:v>291</c:v>
                </c:pt>
                <c:pt idx="9">
                  <c:v>283</c:v>
                </c:pt>
                <c:pt idx="10">
                  <c:v>265</c:v>
                </c:pt>
                <c:pt idx="11">
                  <c:v>255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474939824"/>
        <c:axId val="474932376"/>
      </c:barChart>
      <c:catAx>
        <c:axId val="474939824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2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sz="1200" b="1"/>
                  <a:t>Month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200" b="1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74932376"/>
        <c:crosses val="autoZero"/>
        <c:auto val="1"/>
        <c:lblAlgn val="ctr"/>
        <c:lblOffset val="100"/>
        <c:noMultiLvlLbl val="0"/>
      </c:catAx>
      <c:valAx>
        <c:axId val="47493237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2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sz="1200" b="1"/>
                  <a:t>Volume of water delivered [m3/day]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200" b="1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7493982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solidFill>
        <a:srgbClr val="C00000"/>
      </a:solidFill>
    </a:ln>
    <a:effectLst/>
  </c:spPr>
  <c:txPr>
    <a:bodyPr/>
    <a:lstStyle/>
    <a:p>
      <a:pPr>
        <a:defRPr sz="900"/>
      </a:pPr>
      <a:endParaRPr lang="en-US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 sz="1400" b="1"/>
              <a:t>Required PV array power versus pipe diameter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smoothMarker"/>
        <c:varyColors val="0"/>
        <c:ser>
          <c:idx val="0"/>
          <c:order val="0"/>
          <c:spPr>
            <a:ln w="1270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7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Sheet1!$I$21:$I$24</c:f>
              <c:numCache>
                <c:formatCode>General</c:formatCode>
                <c:ptCount val="4"/>
                <c:pt idx="0">
                  <c:v>90</c:v>
                </c:pt>
                <c:pt idx="1">
                  <c:v>110</c:v>
                </c:pt>
                <c:pt idx="2">
                  <c:v>125</c:v>
                </c:pt>
                <c:pt idx="3">
                  <c:v>140</c:v>
                </c:pt>
              </c:numCache>
            </c:numRef>
          </c:xVal>
          <c:yVal>
            <c:numRef>
              <c:f>Sheet1!$J$21:$J$24</c:f>
              <c:numCache>
                <c:formatCode>General</c:formatCode>
                <c:ptCount val="4"/>
                <c:pt idx="0">
                  <c:v>21500</c:v>
                </c:pt>
                <c:pt idx="1">
                  <c:v>14940</c:v>
                </c:pt>
                <c:pt idx="2">
                  <c:v>12720</c:v>
                </c:pt>
                <c:pt idx="3">
                  <c:v>11700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30110608"/>
        <c:axId val="530105512"/>
      </c:scatterChart>
      <c:valAx>
        <c:axId val="530110608"/>
        <c:scaling>
          <c:orientation val="minMax"/>
          <c:max val="140"/>
          <c:min val="9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Pipe diameter [mm]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4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30105512"/>
        <c:crosses val="autoZero"/>
        <c:crossBetween val="midCat"/>
      </c:valAx>
      <c:valAx>
        <c:axId val="530105512"/>
        <c:scaling>
          <c:orientation val="minMax"/>
          <c:max val="22000"/>
          <c:min val="100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Required PV array power [Watts]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4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30110608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solidFill>
        <a:srgbClr val="C00000"/>
      </a:solidFill>
    </a:ln>
    <a:effectLst/>
  </c:spPr>
  <c:txPr>
    <a:bodyPr/>
    <a:lstStyle/>
    <a:p>
      <a:pPr>
        <a:defRPr sz="1400"/>
      </a:pPr>
      <a:endParaRPr lang="en-US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8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 b="1" dirty="0" smtClean="0"/>
              <a:t>Unit cost of pumping comparison</a:t>
            </a:r>
            <a:endParaRPr lang="en-GB" b="1" dirty="0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8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spPr>
            <a:ln w="12700" cap="rnd">
              <a:solidFill>
                <a:schemeClr val="tx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tx1"/>
              </a:solidFill>
              <a:ln w="9525">
                <a:solidFill>
                  <a:schemeClr val="tx1"/>
                </a:solidFill>
              </a:ln>
              <a:effectLst/>
            </c:spPr>
          </c:marker>
          <c:xVal>
            <c:numRef>
              <c:f>Sheet1!$K$7:$K$10</c:f>
              <c:numCache>
                <c:formatCode>General</c:formatCode>
                <c:ptCount val="4"/>
                <c:pt idx="0">
                  <c:v>90</c:v>
                </c:pt>
                <c:pt idx="1">
                  <c:v>110</c:v>
                </c:pt>
                <c:pt idx="2">
                  <c:v>125</c:v>
                </c:pt>
                <c:pt idx="3">
                  <c:v>140</c:v>
                </c:pt>
              </c:numCache>
            </c:numRef>
          </c:xVal>
          <c:yVal>
            <c:numRef>
              <c:f>Sheet1!$L$7:$L$10</c:f>
              <c:numCache>
                <c:formatCode>0.00</c:formatCode>
                <c:ptCount val="4"/>
                <c:pt idx="0">
                  <c:v>6.1710169303447611</c:v>
                </c:pt>
                <c:pt idx="1">
                  <c:v>5.345289774015173</c:v>
                </c:pt>
                <c:pt idx="2">
                  <c:v>5.2215621590703076</c:v>
                </c:pt>
                <c:pt idx="3">
                  <c:v>5.3460707315364289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74933160"/>
        <c:axId val="474935904"/>
      </c:scatterChart>
      <c:valAx>
        <c:axId val="474933160"/>
        <c:scaling>
          <c:orientation val="minMax"/>
          <c:max val="140"/>
          <c:min val="9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4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b="1"/>
                  <a:t>Pipe diameter [mm]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400" b="1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74935904"/>
        <c:crosses val="autoZero"/>
        <c:crossBetween val="midCat"/>
        <c:majorUnit val="5"/>
      </c:valAx>
      <c:valAx>
        <c:axId val="474935904"/>
        <c:scaling>
          <c:orientation val="minMax"/>
          <c:max val="6.2"/>
          <c:min val="5.2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b="1"/>
                  <a:t>Unit cost of pumping [cents/m3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400" b="1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.00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74933160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solidFill>
        <a:srgbClr val="C00000"/>
      </a:solidFill>
    </a:ln>
    <a:effectLst/>
  </c:spPr>
  <c:txPr>
    <a:bodyPr/>
    <a:lstStyle/>
    <a:p>
      <a:pPr>
        <a:defRPr sz="1400"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0.16462</cdr:x>
      <cdr:y>0.16529</cdr:y>
    </cdr:from>
    <cdr:to>
      <cdr:x>0.36094</cdr:x>
      <cdr:y>0.4729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766761" y="491332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n-US" sz="1100" dirty="0" smtClean="0"/>
            <a:t>15 kW</a:t>
          </a:r>
          <a:endParaRPr lang="en-GB" sz="1100" dirty="0"/>
        </a:p>
      </cdr:txBody>
    </cdr:sp>
  </cdr:relSizeAnchor>
  <cdr:relSizeAnchor xmlns:cdr="http://schemas.openxmlformats.org/drawingml/2006/chartDrawing">
    <cdr:from>
      <cdr:x>0.20143</cdr:x>
      <cdr:y>0.33672</cdr:y>
    </cdr:from>
    <cdr:to>
      <cdr:x>0.36166</cdr:x>
      <cdr:y>0.64433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938211" y="1000919"/>
          <a:ext cx="746286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n-US" sz="1100" dirty="0" smtClean="0"/>
            <a:t>13 kW</a:t>
          </a:r>
          <a:endParaRPr lang="en-GB" sz="1100" dirty="0"/>
        </a:p>
      </cdr:txBody>
    </cdr:sp>
  </cdr:relSizeAnchor>
  <cdr:relSizeAnchor xmlns:cdr="http://schemas.openxmlformats.org/drawingml/2006/chartDrawing">
    <cdr:from>
      <cdr:x>0.25429</cdr:x>
      <cdr:y>0.42662</cdr:y>
    </cdr:from>
    <cdr:to>
      <cdr:x>0.45061</cdr:x>
      <cdr:y>0.73423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1184434" y="1268171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n-US" sz="1100" dirty="0" smtClean="0"/>
            <a:t>11 kW</a:t>
          </a:r>
          <a:endParaRPr lang="en-GB" sz="1100" dirty="0"/>
        </a:p>
      </cdr:txBody>
    </cdr:sp>
  </cdr:relSizeAnchor>
  <cdr:relSizeAnchor xmlns:cdr="http://schemas.openxmlformats.org/drawingml/2006/chartDrawing">
    <cdr:from>
      <cdr:x>0.30266</cdr:x>
      <cdr:y>0.50975</cdr:y>
    </cdr:from>
    <cdr:to>
      <cdr:x>0.50818</cdr:x>
      <cdr:y>0.89178</cdr:y>
    </cdr:to>
    <cdr:sp macro="" textlink="">
      <cdr:nvSpPr>
        <cdr:cNvPr id="5" name="TextBox 4"/>
        <cdr:cNvSpPr txBox="1"/>
      </cdr:nvSpPr>
      <cdr:spPr>
        <a:xfrm xmlns:a="http://schemas.openxmlformats.org/drawingml/2006/main">
          <a:off x="1409698" y="1515269"/>
          <a:ext cx="957263" cy="113561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n-US" sz="1100" dirty="0" smtClean="0"/>
            <a:t>9 kW</a:t>
          </a:r>
          <a:endParaRPr lang="en-GB" sz="1100" dirty="0"/>
        </a:p>
      </cdr:txBody>
    </cdr:sp>
  </cdr:relSizeAnchor>
  <cdr:relSizeAnchor xmlns:cdr="http://schemas.openxmlformats.org/drawingml/2006/chartDrawing">
    <cdr:from>
      <cdr:x>0.35245</cdr:x>
      <cdr:y>0.55944</cdr:y>
    </cdr:from>
    <cdr:to>
      <cdr:x>0.54877</cdr:x>
      <cdr:y>0.86705</cdr:y>
    </cdr:to>
    <cdr:sp macro="" textlink="">
      <cdr:nvSpPr>
        <cdr:cNvPr id="6" name="TextBox 5"/>
        <cdr:cNvSpPr txBox="1"/>
      </cdr:nvSpPr>
      <cdr:spPr>
        <a:xfrm xmlns:a="http://schemas.openxmlformats.org/drawingml/2006/main">
          <a:off x="1641634" y="1662982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n-US" sz="1100" dirty="0" smtClean="0"/>
            <a:t>7 kW</a:t>
          </a:r>
          <a:endParaRPr lang="en-GB" sz="1100" dirty="0"/>
        </a:p>
      </cdr:txBody>
    </cdr:sp>
  </cdr:relSizeAnchor>
  <cdr:relSizeAnchor xmlns:cdr="http://schemas.openxmlformats.org/drawingml/2006/chartDrawing">
    <cdr:from>
      <cdr:x>0.39775</cdr:x>
      <cdr:y>0.63776</cdr:y>
    </cdr:from>
    <cdr:to>
      <cdr:x>0.59407</cdr:x>
      <cdr:y>0.94537</cdr:y>
    </cdr:to>
    <cdr:sp macro="" textlink="">
      <cdr:nvSpPr>
        <cdr:cNvPr id="7" name="TextBox 6"/>
        <cdr:cNvSpPr txBox="1"/>
      </cdr:nvSpPr>
      <cdr:spPr>
        <a:xfrm xmlns:a="http://schemas.openxmlformats.org/drawingml/2006/main">
          <a:off x="1852611" y="1895793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n-US" sz="1100" dirty="0" smtClean="0"/>
            <a:t>5.2 kW</a:t>
          </a:r>
          <a:endParaRPr lang="en-GB" sz="1100" dirty="0"/>
        </a:p>
      </cdr:txBody>
    </cdr:sp>
  </cdr:relSizeAnchor>
  <cdr:relSizeAnchor xmlns:cdr="http://schemas.openxmlformats.org/drawingml/2006/chartDrawing">
    <cdr:from>
      <cdr:x>0.45061</cdr:x>
      <cdr:y>0.69239</cdr:y>
    </cdr:from>
    <cdr:to>
      <cdr:x>0.64693</cdr:x>
      <cdr:y>1</cdr:y>
    </cdr:to>
    <cdr:sp macro="" textlink="">
      <cdr:nvSpPr>
        <cdr:cNvPr id="8" name="TextBox 7"/>
        <cdr:cNvSpPr txBox="1"/>
      </cdr:nvSpPr>
      <cdr:spPr>
        <a:xfrm xmlns:a="http://schemas.openxmlformats.org/drawingml/2006/main">
          <a:off x="2098834" y="2058194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n-US" sz="1100" dirty="0" smtClean="0"/>
            <a:t>3.4 kW</a:t>
          </a:r>
          <a:endParaRPr lang="en-GB" sz="1100" dirty="0"/>
        </a:p>
      </cdr:txBody>
    </cdr:sp>
  </cdr:relSizeAnchor>
  <cdr:relSizeAnchor xmlns:cdr="http://schemas.openxmlformats.org/drawingml/2006/chartDrawing">
    <cdr:from>
      <cdr:x>0.48977</cdr:x>
      <cdr:y>0.69239</cdr:y>
    </cdr:from>
    <cdr:to>
      <cdr:x>0.68609</cdr:x>
      <cdr:y>1</cdr:y>
    </cdr:to>
    <cdr:sp macro="" textlink="">
      <cdr:nvSpPr>
        <cdr:cNvPr id="9" name="TextBox 8"/>
        <cdr:cNvSpPr txBox="1"/>
      </cdr:nvSpPr>
      <cdr:spPr>
        <a:xfrm xmlns:a="http://schemas.openxmlformats.org/drawingml/2006/main">
          <a:off x="2281236" y="2058194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en-GB" sz="1100" dirty="0"/>
        </a:p>
      </cdr:txBody>
    </cdr:sp>
  </cdr:relSizeAnchor>
  <cdr:relSizeAnchor xmlns:cdr="http://schemas.openxmlformats.org/drawingml/2006/chartDrawing">
    <cdr:from>
      <cdr:x>0.17076</cdr:x>
      <cdr:y>0.69239</cdr:y>
    </cdr:from>
    <cdr:to>
      <cdr:x>0.36708</cdr:x>
      <cdr:y>1</cdr:y>
    </cdr:to>
    <cdr:sp macro="" textlink="">
      <cdr:nvSpPr>
        <cdr:cNvPr id="10" name="TextBox 9"/>
        <cdr:cNvSpPr txBox="1"/>
      </cdr:nvSpPr>
      <cdr:spPr>
        <a:xfrm xmlns:a="http://schemas.openxmlformats.org/drawingml/2006/main">
          <a:off x="795336" y="2086769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n-US" sz="1100" dirty="0" smtClean="0"/>
            <a:t>2 kW</a:t>
          </a:r>
          <a:endParaRPr lang="en-GB" sz="1100" dirty="0"/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0.11144</cdr:x>
      <cdr:y>0.10364</cdr:y>
    </cdr:from>
    <cdr:to>
      <cdr:x>0.75498</cdr:x>
      <cdr:y>0.488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539344" y="251622"/>
          <a:ext cx="3114586" cy="933127"/>
        </a:xfrm>
        <a:prstGeom xmlns:a="http://schemas.openxmlformats.org/drawingml/2006/main" prst="rect">
          <a:avLst/>
        </a:prstGeom>
        <a:ln xmlns:a="http://schemas.openxmlformats.org/drawingml/2006/main">
          <a:solidFill>
            <a:schemeClr val="accent2"/>
          </a:solidFill>
        </a:ln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n-US" sz="1600" b="1" dirty="0" smtClean="0">
              <a:solidFill>
                <a:srgbClr val="00B050"/>
              </a:solidFill>
            </a:rPr>
            <a:t>Plot </a:t>
          </a:r>
          <a:r>
            <a:rPr lang="en-US" sz="1600" b="1" dirty="0" err="1" smtClean="0">
              <a:solidFill>
                <a:srgbClr val="00B050"/>
              </a:solidFill>
            </a:rPr>
            <a:t>Q</a:t>
          </a:r>
          <a:r>
            <a:rPr lang="en-US" sz="1600" b="1" baseline="-25000" dirty="0" err="1" smtClean="0">
              <a:solidFill>
                <a:srgbClr val="00B050"/>
              </a:solidFill>
            </a:rPr>
            <a:t>intersection</a:t>
          </a:r>
          <a:r>
            <a:rPr lang="en-US" sz="1600" b="1" dirty="0" smtClean="0">
              <a:solidFill>
                <a:srgbClr val="00B050"/>
              </a:solidFill>
            </a:rPr>
            <a:t> against PV power</a:t>
          </a:r>
        </a:p>
        <a:p xmlns:a="http://schemas.openxmlformats.org/drawingml/2006/main">
          <a:r>
            <a:rPr lang="en-US" sz="1600" b="1" dirty="0" smtClean="0">
              <a:solidFill>
                <a:srgbClr val="00B050"/>
              </a:solidFill>
            </a:rPr>
            <a:t>And curve-fit to obtain Flow-Power</a:t>
          </a:r>
        </a:p>
        <a:p xmlns:a="http://schemas.openxmlformats.org/drawingml/2006/main">
          <a:r>
            <a:rPr lang="en-US" sz="1600" b="1" dirty="0" smtClean="0">
              <a:solidFill>
                <a:srgbClr val="00B050"/>
              </a:solidFill>
            </a:rPr>
            <a:t>Function</a:t>
          </a:r>
        </a:p>
        <a:p xmlns:a="http://schemas.openxmlformats.org/drawingml/2006/main">
          <a:endParaRPr lang="en-GB" sz="1600" dirty="0"/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0.67984</cdr:x>
      <cdr:y>0.14211</cdr:y>
    </cdr:from>
    <cdr:to>
      <cdr:x>0.85479</cdr:x>
      <cdr:y>0.47895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3553442" y="385763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n-US" sz="1100" dirty="0" smtClean="0">
              <a:latin typeface="Calibri" panose="020F0502020204030204" pitchFamily="34" charset="0"/>
            </a:rPr>
            <a:t>Pipe </a:t>
          </a:r>
          <a:r>
            <a:rPr lang="el-GR" sz="1100" dirty="0" smtClean="0">
              <a:latin typeface="Calibri" panose="020F0502020204030204" pitchFamily="34" charset="0"/>
            </a:rPr>
            <a:t>Φ</a:t>
          </a:r>
          <a:r>
            <a:rPr lang="en-US" sz="1100" dirty="0" smtClean="0">
              <a:latin typeface="Calibri" panose="020F0502020204030204" pitchFamily="34" charset="0"/>
            </a:rPr>
            <a:t> = 90 mm</a:t>
          </a:r>
          <a:endParaRPr lang="en-GB" sz="1100" dirty="0"/>
        </a:p>
      </cdr:txBody>
    </cdr:sp>
  </cdr:relSizeAnchor>
  <cdr:relSizeAnchor xmlns:cdr="http://schemas.openxmlformats.org/drawingml/2006/chartDrawing">
    <cdr:from>
      <cdr:x>0.74818</cdr:x>
      <cdr:y>0.38586</cdr:y>
    </cdr:from>
    <cdr:to>
      <cdr:x>0.91877</cdr:x>
      <cdr:y>0.77368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3910629" y="1047453"/>
          <a:ext cx="891637" cy="105281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n-US" sz="1100" dirty="0" smtClean="0"/>
            <a:t>Pipe </a:t>
          </a:r>
          <a:r>
            <a:rPr lang="el-GR" sz="1100" dirty="0" smtClean="0">
              <a:latin typeface="Calibri" panose="020F0502020204030204" pitchFamily="34" charset="0"/>
            </a:rPr>
            <a:t>φ</a:t>
          </a:r>
          <a:r>
            <a:rPr lang="en-US" sz="1100" dirty="0" smtClean="0">
              <a:latin typeface="Calibri" panose="020F0502020204030204" pitchFamily="34" charset="0"/>
            </a:rPr>
            <a:t> =110 mm</a:t>
          </a:r>
          <a:endParaRPr lang="en-GB" sz="1100" dirty="0"/>
        </a:p>
      </cdr:txBody>
    </cdr:sp>
  </cdr:relSizeAnchor>
  <cdr:relSizeAnchor xmlns:cdr="http://schemas.openxmlformats.org/drawingml/2006/chartDrawing">
    <cdr:from>
      <cdr:x>0.80194</cdr:x>
      <cdr:y>0.46316</cdr:y>
    </cdr:from>
    <cdr:to>
      <cdr:x>0.97688</cdr:x>
      <cdr:y>0.8</cdr:y>
    </cdr:to>
    <cdr:sp macro="" textlink="">
      <cdr:nvSpPr>
        <cdr:cNvPr id="5" name="TextBox 4"/>
        <cdr:cNvSpPr txBox="1"/>
      </cdr:nvSpPr>
      <cdr:spPr>
        <a:xfrm xmlns:a="http://schemas.openxmlformats.org/drawingml/2006/main">
          <a:off x="4191617" y="1257301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n-US" sz="1100" dirty="0" smtClean="0"/>
            <a:t>Pipe </a:t>
          </a:r>
          <a:r>
            <a:rPr lang="el-GR" sz="1100" dirty="0" smtClean="0">
              <a:latin typeface="Calibri" panose="020F0502020204030204" pitchFamily="34" charset="0"/>
            </a:rPr>
            <a:t>φ</a:t>
          </a:r>
          <a:r>
            <a:rPr lang="en-US" sz="1100" dirty="0" smtClean="0">
              <a:latin typeface="Calibri" panose="020F0502020204030204" pitchFamily="34" charset="0"/>
            </a:rPr>
            <a:t> = 125 mm</a:t>
          </a:r>
          <a:endParaRPr lang="en-GB" sz="1100" dirty="0"/>
        </a:p>
      </cdr:txBody>
    </cdr:sp>
  </cdr:relSizeAnchor>
  <cdr:relSizeAnchor xmlns:cdr="http://schemas.openxmlformats.org/drawingml/2006/chartDrawing">
    <cdr:from>
      <cdr:x>0.80288</cdr:x>
      <cdr:y>0.54737</cdr:y>
    </cdr:from>
    <cdr:to>
      <cdr:x>0.96581</cdr:x>
      <cdr:y>0.88421</cdr:y>
    </cdr:to>
    <cdr:sp macro="" textlink="">
      <cdr:nvSpPr>
        <cdr:cNvPr id="6" name="TextBox 5"/>
        <cdr:cNvSpPr txBox="1"/>
      </cdr:nvSpPr>
      <cdr:spPr>
        <a:xfrm xmlns:a="http://schemas.openxmlformats.org/drawingml/2006/main">
          <a:off x="4345069" y="1485900"/>
          <a:ext cx="881776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n-US" sz="1100" dirty="0" smtClean="0"/>
            <a:t>Pipe </a:t>
          </a:r>
          <a:r>
            <a:rPr lang="el-GR" sz="1100" dirty="0" smtClean="0">
              <a:latin typeface="Calibri" panose="020F0502020204030204" pitchFamily="34" charset="0"/>
            </a:rPr>
            <a:t>φ</a:t>
          </a:r>
          <a:r>
            <a:rPr lang="en-US" sz="1100" dirty="0" smtClean="0">
              <a:latin typeface="Calibri" panose="020F0502020204030204" pitchFamily="34" charset="0"/>
            </a:rPr>
            <a:t> = 140 mm</a:t>
          </a:r>
          <a:endParaRPr lang="en-GB" sz="1100" dirty="0"/>
        </a:p>
      </cdr:txBody>
    </cdr:sp>
  </cdr:relSizeAnchor>
</c:userShap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C3B30A-7516-496D-8517-D49AB9962365}" type="datetimeFigureOut">
              <a:rPr lang="en-GB" smtClean="0"/>
              <a:t>30/12/2017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2DC9F1-3EE8-4C18-BAC4-D3BC9E43EFF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37016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C3B30A-7516-496D-8517-D49AB9962365}" type="datetimeFigureOut">
              <a:rPr lang="en-GB" smtClean="0"/>
              <a:t>30/12/2017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2DC9F1-3EE8-4C18-BAC4-D3BC9E43EFF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98294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C3B30A-7516-496D-8517-D49AB9962365}" type="datetimeFigureOut">
              <a:rPr lang="en-GB" smtClean="0"/>
              <a:t>30/12/2017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2DC9F1-3EE8-4C18-BAC4-D3BC9E43EFF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424675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C3B30A-7516-496D-8517-D49AB9962365}" type="datetimeFigureOut">
              <a:rPr lang="en-GB" smtClean="0"/>
              <a:t>30/12/2017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2DC9F1-3EE8-4C18-BAC4-D3BC9E43EFF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572290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C3B30A-7516-496D-8517-D49AB9962365}" type="datetimeFigureOut">
              <a:rPr lang="en-GB" smtClean="0"/>
              <a:t>30/12/2017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2DC9F1-3EE8-4C18-BAC4-D3BC9E43EFF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90407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C3B30A-7516-496D-8517-D49AB9962365}" type="datetimeFigureOut">
              <a:rPr lang="en-GB" smtClean="0"/>
              <a:t>30/12/2017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2DC9F1-3EE8-4C18-BAC4-D3BC9E43EFF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913541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C3B30A-7516-496D-8517-D49AB9962365}" type="datetimeFigureOut">
              <a:rPr lang="en-GB" smtClean="0"/>
              <a:t>30/12/2017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2DC9F1-3EE8-4C18-BAC4-D3BC9E43EFF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056635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C3B30A-7516-496D-8517-D49AB9962365}" type="datetimeFigureOut">
              <a:rPr lang="en-GB" smtClean="0"/>
              <a:t>30/12/2017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2DC9F1-3EE8-4C18-BAC4-D3BC9E43EFF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661338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C3B30A-7516-496D-8517-D49AB9962365}" type="datetimeFigureOut">
              <a:rPr lang="en-GB" smtClean="0"/>
              <a:t>30/12/2017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2DC9F1-3EE8-4C18-BAC4-D3BC9E43EFF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078009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C3B30A-7516-496D-8517-D49AB9962365}" type="datetimeFigureOut">
              <a:rPr lang="en-GB" smtClean="0"/>
              <a:t>30/12/2017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2DC9F1-3EE8-4C18-BAC4-D3BC9E43EFF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970198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C3B30A-7516-496D-8517-D49AB9962365}" type="datetimeFigureOut">
              <a:rPr lang="en-GB" smtClean="0"/>
              <a:t>30/12/2017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2DC9F1-3EE8-4C18-BAC4-D3BC9E43EFF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488447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C3B30A-7516-496D-8517-D49AB9962365}" type="datetimeFigureOut">
              <a:rPr lang="en-GB" smtClean="0"/>
              <a:t>30/12/2017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2DC9F1-3EE8-4C18-BAC4-D3BC9E43EFF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83748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tawandahv2@yahoo.co.uk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hyperlink" Target="mailto:eman.tome85@gmail.com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3.xml"/><Relationship Id="rId4" Type="http://schemas.openxmlformats.org/officeDocument/2006/relationships/chart" Target="../charts/char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7.xml"/><Relationship Id="rId4" Type="http://schemas.openxmlformats.org/officeDocument/2006/relationships/chart" Target="../charts/char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42925" y="220969"/>
            <a:ext cx="11158537" cy="1641169"/>
          </a:xfrm>
        </p:spPr>
        <p:txBody>
          <a:bodyPr>
            <a:normAutofit/>
          </a:bodyPr>
          <a:lstStyle/>
          <a:p>
            <a:pPr algn="ctr"/>
            <a:r>
              <a:rPr lang="en-US" sz="3200" b="1" dirty="0" smtClean="0">
                <a:solidFill>
                  <a:schemeClr val="accent2"/>
                </a:solidFill>
              </a:rPr>
              <a:t>Sizing and performance prediction of solar-powered pump-pipe systems using empirical solar radiation and pump characteristic data</a:t>
            </a:r>
            <a:endParaRPr lang="en-GB" sz="3200" b="1" dirty="0">
              <a:solidFill>
                <a:schemeClr val="accent2"/>
              </a:solidFill>
            </a:endParaRPr>
          </a:p>
        </p:txBody>
      </p:sp>
      <p:pic>
        <p:nvPicPr>
          <p:cNvPr id="1026" name="Picture 2" descr="https://sc01.alicdn.com/kf/HTB1nfoKPXXXXXcaXXXXq6xXFXXXc/202411299/HTB1nfoKPXXXXXcaXXXXq6xXFXXXc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27275" y="1862138"/>
            <a:ext cx="4572000" cy="48036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414338" y="2728913"/>
            <a:ext cx="4483625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rgbClr val="00B050"/>
                </a:solidFill>
              </a:rPr>
              <a:t>RERIS </a:t>
            </a:r>
            <a:r>
              <a:rPr lang="en-US" sz="2800" dirty="0" smtClean="0">
                <a:solidFill>
                  <a:srgbClr val="00B050"/>
                </a:solidFill>
              </a:rPr>
              <a:t>2018</a:t>
            </a:r>
          </a:p>
          <a:p>
            <a:r>
              <a:rPr lang="en-US" sz="2800" dirty="0" smtClean="0">
                <a:solidFill>
                  <a:srgbClr val="00B050"/>
                </a:solidFill>
              </a:rPr>
              <a:t>23-26 </a:t>
            </a:r>
            <a:r>
              <a:rPr lang="en-US" sz="2800" dirty="0">
                <a:solidFill>
                  <a:srgbClr val="00B050"/>
                </a:solidFill>
              </a:rPr>
              <a:t>January </a:t>
            </a:r>
            <a:r>
              <a:rPr lang="en-US" sz="2800" dirty="0" smtClean="0">
                <a:solidFill>
                  <a:srgbClr val="00B050"/>
                </a:solidFill>
              </a:rPr>
              <a:t>2018</a:t>
            </a:r>
          </a:p>
          <a:p>
            <a:r>
              <a:rPr lang="en-US" sz="2800" dirty="0" smtClean="0">
                <a:solidFill>
                  <a:srgbClr val="00B050"/>
                </a:solidFill>
              </a:rPr>
              <a:t>Maseru</a:t>
            </a:r>
            <a:r>
              <a:rPr lang="en-US" sz="2800" dirty="0">
                <a:solidFill>
                  <a:srgbClr val="00B050"/>
                </a:solidFill>
              </a:rPr>
              <a:t>, </a:t>
            </a:r>
            <a:r>
              <a:rPr lang="en-US" sz="2800" dirty="0" smtClean="0">
                <a:solidFill>
                  <a:srgbClr val="00B050"/>
                </a:solidFill>
              </a:rPr>
              <a:t>Lesotho</a:t>
            </a:r>
            <a:endParaRPr lang="en-GB" sz="2800" b="1" dirty="0">
              <a:solidFill>
                <a:srgbClr val="00B05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099275" y="2607481"/>
            <a:ext cx="3930799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u="sng" dirty="0" smtClean="0">
                <a:solidFill>
                  <a:srgbClr val="00B050"/>
                </a:solidFill>
              </a:rPr>
              <a:t>Author Affiliation</a:t>
            </a:r>
          </a:p>
          <a:p>
            <a:r>
              <a:rPr lang="en-US" sz="2000" b="1" dirty="0" smtClean="0">
                <a:solidFill>
                  <a:srgbClr val="00B050"/>
                </a:solidFill>
              </a:rPr>
              <a:t>Tawanda Hove</a:t>
            </a:r>
            <a:r>
              <a:rPr lang="en-US" sz="2000" b="1" baseline="30000" dirty="0" smtClean="0">
                <a:solidFill>
                  <a:srgbClr val="00B050"/>
                </a:solidFill>
              </a:rPr>
              <a:t>1</a:t>
            </a:r>
            <a:r>
              <a:rPr lang="en-US" sz="2000" b="1" dirty="0" smtClean="0">
                <a:solidFill>
                  <a:srgbClr val="00B050"/>
                </a:solidFill>
              </a:rPr>
              <a:t> </a:t>
            </a:r>
          </a:p>
          <a:p>
            <a:r>
              <a:rPr lang="en-US" sz="2000" b="1" dirty="0" smtClean="0">
                <a:solidFill>
                  <a:srgbClr val="00B050"/>
                </a:solidFill>
              </a:rPr>
              <a:t>Emanuel Mungofa</a:t>
            </a:r>
            <a:r>
              <a:rPr lang="en-US" sz="2000" b="1" baseline="30000" dirty="0" smtClean="0">
                <a:solidFill>
                  <a:srgbClr val="00B050"/>
                </a:solidFill>
              </a:rPr>
              <a:t>2</a:t>
            </a:r>
          </a:p>
          <a:p>
            <a:r>
              <a:rPr lang="en-US" sz="2000" b="1" dirty="0" smtClean="0">
                <a:solidFill>
                  <a:srgbClr val="00B050"/>
                </a:solidFill>
              </a:rPr>
              <a:t>Department of Mechanical Engineering</a:t>
            </a:r>
          </a:p>
          <a:p>
            <a:r>
              <a:rPr lang="en-US" sz="2000" b="1" dirty="0" smtClean="0">
                <a:solidFill>
                  <a:srgbClr val="00B050"/>
                </a:solidFill>
              </a:rPr>
              <a:t>University of Zimbabwe</a:t>
            </a:r>
          </a:p>
          <a:p>
            <a:r>
              <a:rPr lang="en-US" sz="2000" b="1" dirty="0" smtClean="0">
                <a:solidFill>
                  <a:srgbClr val="00B050"/>
                </a:solidFill>
              </a:rPr>
              <a:t>Harare, Zimbabwe</a:t>
            </a:r>
            <a:endParaRPr lang="en-US" sz="2000" b="1" dirty="0" smtClean="0">
              <a:solidFill>
                <a:srgbClr val="00B050"/>
              </a:solidFill>
              <a:hlinkClick r:id="rId3"/>
            </a:endParaRPr>
          </a:p>
          <a:p>
            <a:pPr marL="342900" indent="-342900">
              <a:buAutoNum type="arabicPeriod"/>
            </a:pPr>
            <a:r>
              <a:rPr lang="en-US" sz="2000" b="1" dirty="0" smtClean="0">
                <a:solidFill>
                  <a:srgbClr val="00B050"/>
                </a:solidFill>
                <a:hlinkClick r:id="rId3"/>
              </a:rPr>
              <a:t>tawandahv2@yahoo.co.uk</a:t>
            </a:r>
            <a:endParaRPr lang="en-US" sz="2000" b="1" dirty="0" smtClean="0">
              <a:solidFill>
                <a:srgbClr val="00B050"/>
              </a:solidFill>
            </a:endParaRPr>
          </a:p>
          <a:p>
            <a:pPr marL="342900" indent="-342900">
              <a:buAutoNum type="arabicPeriod"/>
            </a:pPr>
            <a:r>
              <a:rPr lang="en-US" sz="2000" b="1" dirty="0" smtClean="0">
                <a:solidFill>
                  <a:srgbClr val="00B050"/>
                </a:solidFill>
                <a:hlinkClick r:id="rId4"/>
              </a:rPr>
              <a:t>eman.tome85@gmail.com</a:t>
            </a:r>
            <a:endParaRPr lang="en-US" sz="2000" b="1" dirty="0" smtClean="0">
              <a:solidFill>
                <a:srgbClr val="00B050"/>
              </a:solidFill>
            </a:endParaRPr>
          </a:p>
          <a:p>
            <a:endParaRPr lang="en-US" sz="2000" b="1" dirty="0" smtClean="0">
              <a:solidFill>
                <a:srgbClr val="0070C0"/>
              </a:solidFill>
            </a:endParaRPr>
          </a:p>
          <a:p>
            <a:endParaRPr lang="en-GB" sz="2000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370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</a:rPr>
              <a:t>PROCEDURE</a:t>
            </a:r>
            <a:endParaRPr lang="en-GB" b="1" dirty="0">
              <a:solidFill>
                <a:srgbClr val="C00000"/>
              </a:solidFill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88291" y="1419224"/>
            <a:ext cx="4770596" cy="2147411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5" name="TextBox 4"/>
          <p:cNvSpPr txBox="1"/>
          <p:nvPr/>
        </p:nvSpPr>
        <p:spPr>
          <a:xfrm>
            <a:off x="2659239" y="2492930"/>
            <a:ext cx="3557587" cy="830997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rgbClr val="00B050"/>
                </a:solidFill>
              </a:rPr>
              <a:t>F</a:t>
            </a:r>
            <a:r>
              <a:rPr lang="en-US" sz="1600" b="1" dirty="0" smtClean="0">
                <a:solidFill>
                  <a:srgbClr val="00B050"/>
                </a:solidFill>
              </a:rPr>
              <a:t>rom power-head-flow curve, for each PV power, read corresponding values of </a:t>
            </a:r>
            <a:r>
              <a:rPr lang="en-US" sz="1600" b="1" i="1" dirty="0">
                <a:solidFill>
                  <a:srgbClr val="00B050"/>
                </a:solidFill>
              </a:rPr>
              <a:t>Q</a:t>
            </a:r>
            <a:r>
              <a:rPr lang="en-US" sz="1600" b="1" dirty="0" smtClean="0">
                <a:solidFill>
                  <a:srgbClr val="00B050"/>
                </a:solidFill>
              </a:rPr>
              <a:t> and </a:t>
            </a:r>
            <a:r>
              <a:rPr lang="en-US" sz="1600" b="1" i="1" dirty="0" smtClean="0">
                <a:solidFill>
                  <a:srgbClr val="00B050"/>
                </a:solidFill>
              </a:rPr>
              <a:t>H</a:t>
            </a:r>
            <a:endParaRPr lang="en-GB" sz="1600" b="1" i="1" dirty="0">
              <a:solidFill>
                <a:srgbClr val="00B050"/>
              </a:solidFill>
            </a:endParaRPr>
          </a:p>
        </p:txBody>
      </p:sp>
      <p:graphicFrame>
        <p:nvGraphicFramePr>
          <p:cNvPr id="6" name="Chart 5"/>
          <p:cNvGraphicFramePr/>
          <p:nvPr>
            <p:extLst>
              <p:ext uri="{D42A27DB-BD31-4B8C-83A1-F6EECF244321}">
                <p14:modId xmlns:p14="http://schemas.microsoft.com/office/powerpoint/2010/main" val="2415302379"/>
              </p:ext>
            </p:extLst>
          </p:nvPr>
        </p:nvGraphicFramePr>
        <p:xfrm>
          <a:off x="6507339" y="948690"/>
          <a:ext cx="4657724" cy="297259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cxnSp>
        <p:nvCxnSpPr>
          <p:cNvPr id="8" name="Straight Arrow Connector 7"/>
          <p:cNvCxnSpPr/>
          <p:nvPr/>
        </p:nvCxnSpPr>
        <p:spPr>
          <a:xfrm>
            <a:off x="5558887" y="2175868"/>
            <a:ext cx="842963" cy="0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8652748" y="1690688"/>
            <a:ext cx="2626873" cy="923330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B050"/>
                </a:solidFill>
              </a:rPr>
              <a:t>For each PV plot a unique</a:t>
            </a:r>
          </a:p>
          <a:p>
            <a:r>
              <a:rPr lang="en-US" b="1" dirty="0" smtClean="0">
                <a:solidFill>
                  <a:srgbClr val="00B050"/>
                </a:solidFill>
              </a:rPr>
              <a:t>Pump H-Q curve</a:t>
            </a:r>
          </a:p>
          <a:p>
            <a:endParaRPr lang="en-GB" dirty="0"/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416718" y="4876503"/>
            <a:ext cx="611982" cy="0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2" name="Chart 11"/>
          <p:cNvGraphicFramePr/>
          <p:nvPr>
            <p:extLst>
              <p:ext uri="{D42A27DB-BD31-4B8C-83A1-F6EECF244321}">
                <p14:modId xmlns:p14="http://schemas.microsoft.com/office/powerpoint/2010/main" val="4049335831"/>
              </p:ext>
            </p:extLst>
          </p:nvPr>
        </p:nvGraphicFramePr>
        <p:xfrm>
          <a:off x="6975970" y="4073050"/>
          <a:ext cx="4839793" cy="24277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cxnSp>
        <p:nvCxnSpPr>
          <p:cNvPr id="13" name="Straight Arrow Connector 12"/>
          <p:cNvCxnSpPr/>
          <p:nvPr/>
        </p:nvCxnSpPr>
        <p:spPr>
          <a:xfrm flipV="1">
            <a:off x="6401850" y="4852393"/>
            <a:ext cx="657939" cy="24110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4" name="Chart 13"/>
          <p:cNvGraphicFramePr/>
          <p:nvPr>
            <p:extLst>
              <p:ext uri="{D42A27DB-BD31-4B8C-83A1-F6EECF244321}">
                <p14:modId xmlns:p14="http://schemas.microsoft.com/office/powerpoint/2010/main" val="3727338096"/>
              </p:ext>
            </p:extLst>
          </p:nvPr>
        </p:nvGraphicFramePr>
        <p:xfrm>
          <a:off x="989982" y="3829050"/>
          <a:ext cx="5411867" cy="27146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16" name="TextBox 15"/>
          <p:cNvSpPr txBox="1"/>
          <p:nvPr/>
        </p:nvSpPr>
        <p:spPr>
          <a:xfrm>
            <a:off x="1700212" y="3909175"/>
            <a:ext cx="3060197" cy="830997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rgbClr val="00B050"/>
                </a:solidFill>
              </a:rPr>
              <a:t>Superimpose system resistance</a:t>
            </a:r>
          </a:p>
          <a:p>
            <a:r>
              <a:rPr lang="en-US" sz="1600" b="1" dirty="0" smtClean="0">
                <a:solidFill>
                  <a:srgbClr val="00B050"/>
                </a:solidFill>
              </a:rPr>
              <a:t>Resistance curve on pump</a:t>
            </a:r>
          </a:p>
          <a:p>
            <a:r>
              <a:rPr lang="en-US" sz="1600" b="1" dirty="0" smtClean="0">
                <a:solidFill>
                  <a:srgbClr val="00B050"/>
                </a:solidFill>
              </a:rPr>
              <a:t>H-Q curve and obtain intersection</a:t>
            </a:r>
            <a:endParaRPr lang="en-GB" sz="16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0023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973021"/>
          </a:xfrm>
        </p:spPr>
        <p:txBody>
          <a:bodyPr/>
          <a:lstStyle/>
          <a:p>
            <a:pPr algn="ctr"/>
            <a:r>
              <a:rPr lang="en-US" b="1" dirty="0" smtClean="0">
                <a:solidFill>
                  <a:srgbClr val="C00000"/>
                </a:solidFill>
              </a:rPr>
              <a:t>RESULTS</a:t>
            </a:r>
            <a:endParaRPr lang="en-GB" b="1" dirty="0">
              <a:solidFill>
                <a:srgbClr val="C00000"/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83881066"/>
              </p:ext>
            </p:extLst>
          </p:nvPr>
        </p:nvGraphicFramePr>
        <p:xfrm>
          <a:off x="838200" y="1338146"/>
          <a:ext cx="5105400" cy="259823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Chart 4"/>
          <p:cNvGraphicFramePr/>
          <p:nvPr>
            <p:extLst>
              <p:ext uri="{D42A27DB-BD31-4B8C-83A1-F6EECF244321}">
                <p14:modId xmlns:p14="http://schemas.microsoft.com/office/powerpoint/2010/main" val="203106577"/>
              </p:ext>
            </p:extLst>
          </p:nvPr>
        </p:nvGraphicFramePr>
        <p:xfrm>
          <a:off x="6144322" y="1338146"/>
          <a:ext cx="5408341" cy="26052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6" name="Chart 5"/>
          <p:cNvGraphicFramePr/>
          <p:nvPr>
            <p:extLst>
              <p:ext uri="{D42A27DB-BD31-4B8C-83A1-F6EECF244321}">
                <p14:modId xmlns:p14="http://schemas.microsoft.com/office/powerpoint/2010/main" val="2602611723"/>
              </p:ext>
            </p:extLst>
          </p:nvPr>
        </p:nvGraphicFramePr>
        <p:xfrm>
          <a:off x="838200" y="4047893"/>
          <a:ext cx="5219700" cy="265399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7" name="Char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74387878"/>
              </p:ext>
            </p:extLst>
          </p:nvPr>
        </p:nvGraphicFramePr>
        <p:xfrm>
          <a:off x="6153149" y="4043362"/>
          <a:ext cx="5405437" cy="264318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2552847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4151</TotalTime>
  <Words>235</Words>
  <Application>Microsoft Office PowerPoint</Application>
  <PresentationFormat>Widescreen</PresentationFormat>
  <Paragraphs>54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Sizing and performance prediction of solar-powered pump-pipe systems using empirical solar radiation and pump characteristic data</vt:lpstr>
      <vt:lpstr>PROCEDURE</vt:lpstr>
      <vt:lpstr>RESULTS</vt:lpstr>
    </vt:vector>
  </TitlesOfParts>
  <Company>Hewlett-Packard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Sizing and performance prediction of solar-powered pump-pipe systems using empirical solar radiation and pump characteristic data as applied in Zimbabwe</dc:title>
  <dc:creator>Mech Eng</dc:creator>
  <cp:lastModifiedBy>Mech Eng</cp:lastModifiedBy>
  <cp:revision>25</cp:revision>
  <dcterms:created xsi:type="dcterms:W3CDTF">2017-12-30T11:50:45Z</dcterms:created>
  <dcterms:modified xsi:type="dcterms:W3CDTF">2018-01-02T09:02:07Z</dcterms:modified>
</cp:coreProperties>
</file>